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7" r:id="rId26"/>
    <p:sldId id="288" r:id="rId27"/>
    <p:sldId id="270" r:id="rId28"/>
    <p:sldId id="271" r:id="rId29"/>
    <p:sldId id="289" r:id="rId30"/>
    <p:sldId id="285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9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DDA18-DB71-4724-9DB9-55C43788B32F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5C43B-8139-4E4E-8C4C-0DC13ABDB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8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F279984D-2680-458E-9FD3-DA0B42A10E5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898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16F46BB5-6509-46FF-9847-2F7E125C2C5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263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265904CD-92BA-4179-AE6D-09E7FF4DA42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67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935FEF48-B228-4AFD-9701-45B3FFAB74E9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86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E23E66E4-EF2F-4468-99FE-CE0B1FD0385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398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517EC598-3743-49FD-9342-8290AF4EB33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030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309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07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978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158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19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622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7724B102-FE6A-44AA-AD4D-BD7D84052D56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318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304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647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2943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938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770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770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770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61766654-800D-4937-A0AD-C7EA2E1FB5CA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043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A0C98D0-8A26-4459-8405-41D654B6B74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607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A0C98D0-8A26-4459-8405-41D654B6B74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29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60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C61170EA-4FC3-47D9-815C-BA2242684599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701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37AB6F6F-0CE3-40CE-953E-F03B145D52AD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176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2E7C753F-0811-4D79-9787-09B927FD3C75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31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28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zh-CN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C3797B6-4F8A-484D-BD13-EFCF09258C23}" type="slidenum">
              <a:rPr lang="en-US" altLang="zh-CN" sz="1200">
                <a:latin typeface="Calibri" pitchFamily="34" charset="0"/>
              </a:rPr>
              <a:pPr/>
              <a:t>4</a:t>
            </a:fld>
            <a:endParaRPr lang="en-US" altLang="zh-CN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8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12C95D43-B0D0-4764-8A55-ABF04BFB3121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55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1A180067-30EE-4603-87F6-30E825B49C04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6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4572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027042DE-9BF2-42A1-94E9-3CA6D0A9064E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7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517EC598-3743-49FD-9342-8290AF4EB330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324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FDF6D6F0-5F9F-46FA-BDB3-18955A1685DB}" type="slidenum">
              <a:rPr lang="zh-CN" altLang="en-US" sz="1200">
                <a:latin typeface="Calibri" pitchFamily="34" charset="0"/>
                <a:ea typeface="宋体" pitchFamily="2" charset="-122"/>
              </a:rPr>
              <a:pPr/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157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5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814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718" y="-91017"/>
            <a:ext cx="12399435" cy="702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308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718" y="-91017"/>
            <a:ext cx="12399435" cy="702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298451"/>
            <a:ext cx="1365249" cy="116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8" y="5177367"/>
            <a:ext cx="2023533" cy="142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684" y="5702300"/>
            <a:ext cx="1725083" cy="89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940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718" y="-91017"/>
            <a:ext cx="12399435" cy="702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18" y="298451"/>
            <a:ext cx="1365249" cy="116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501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6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75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90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52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58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31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4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0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7A252-1E1A-4837-9211-5BC988911C7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8C482-7D16-4C3B-8425-A147225D0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74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1" y="1208618"/>
            <a:ext cx="673100" cy="46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1" y="1035051"/>
            <a:ext cx="503767" cy="34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1" y="436034"/>
            <a:ext cx="912284" cy="63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93701"/>
            <a:ext cx="1449917" cy="132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5143500"/>
            <a:ext cx="1684867" cy="143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 noChangeAspect="1"/>
          </p:cNvGrpSpPr>
          <p:nvPr/>
        </p:nvGrpSpPr>
        <p:grpSpPr bwMode="auto">
          <a:xfrm>
            <a:off x="2697790" y="1206503"/>
            <a:ext cx="1079500" cy="913008"/>
            <a:chOff x="2202212" y="1702183"/>
            <a:chExt cx="661189" cy="559957"/>
          </a:xfrm>
        </p:grpSpPr>
        <p:grpSp>
          <p:nvGrpSpPr>
            <p:cNvPr id="13362" name="组合 49"/>
            <p:cNvGrpSpPr>
              <a:grpSpLocks/>
            </p:cNvGrpSpPr>
            <p:nvPr/>
          </p:nvGrpSpPr>
          <p:grpSpPr bwMode="auto">
            <a:xfrm>
              <a:off x="2257678" y="1707420"/>
              <a:ext cx="550258" cy="550258"/>
              <a:chOff x="3827533" y="704007"/>
              <a:chExt cx="550258" cy="55025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827815" y="703963"/>
                <a:ext cx="549695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47" name="直接连接符 46"/>
              <p:cNvCxnSpPr>
                <a:stCxn id="29" idx="1"/>
                <a:endCxn id="29" idx="3"/>
              </p:cNvCxnSpPr>
              <p:nvPr/>
            </p:nvCxnSpPr>
            <p:spPr>
              <a:xfrm>
                <a:off x="3827815" y="979176"/>
                <a:ext cx="54969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29" idx="0"/>
                <a:endCxn id="29" idx="2"/>
              </p:cNvCxnSpPr>
              <p:nvPr/>
            </p:nvCxnSpPr>
            <p:spPr>
              <a:xfrm>
                <a:off x="4102662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63" name="文本框 1"/>
            <p:cNvSpPr txBox="1">
              <a:spLocks noChangeArrowheads="1"/>
            </p:cNvSpPr>
            <p:nvPr/>
          </p:nvSpPr>
          <p:spPr bwMode="auto">
            <a:xfrm>
              <a:off x="2202212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 dirty="0">
                  <a:solidFill>
                    <a:schemeClr val="bg1"/>
                  </a:solidFill>
                </a:rPr>
                <a:t>我</a:t>
              </a: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 bwMode="auto">
          <a:xfrm>
            <a:off x="3832324" y="1206503"/>
            <a:ext cx="1081617" cy="913008"/>
            <a:chOff x="3054233" y="1702183"/>
            <a:chExt cx="661189" cy="559957"/>
          </a:xfrm>
        </p:grpSpPr>
        <p:grpSp>
          <p:nvGrpSpPr>
            <p:cNvPr id="13357" name="组合 13"/>
            <p:cNvGrpSpPr>
              <a:grpSpLocks/>
            </p:cNvGrpSpPr>
            <p:nvPr/>
          </p:nvGrpSpPr>
          <p:grpSpPr bwMode="auto">
            <a:xfrm>
              <a:off x="3083065" y="1707420"/>
              <a:ext cx="550258" cy="550258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167" y="703963"/>
                <a:ext cx="551206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167" y="979176"/>
                <a:ext cx="55120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5" idx="0"/>
                <a:endCxn id="15" idx="2"/>
              </p:cNvCxnSpPr>
              <p:nvPr/>
            </p:nvCxnSpPr>
            <p:spPr>
              <a:xfrm>
                <a:off x="4102770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58" name="文本框 41"/>
            <p:cNvSpPr txBox="1">
              <a:spLocks noChangeArrowheads="1"/>
            </p:cNvSpPr>
            <p:nvPr/>
          </p:nvSpPr>
          <p:spPr bwMode="auto">
            <a:xfrm>
              <a:off x="3054233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 dirty="0">
                  <a:solidFill>
                    <a:schemeClr val="bg1"/>
                  </a:solidFill>
                </a:rPr>
                <a:t>的</a:t>
              </a:r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 bwMode="auto">
          <a:xfrm>
            <a:off x="4947807" y="1206503"/>
            <a:ext cx="1079500" cy="913008"/>
            <a:chOff x="3890374" y="1702183"/>
            <a:chExt cx="661189" cy="559957"/>
          </a:xfrm>
        </p:grpSpPr>
        <p:grpSp>
          <p:nvGrpSpPr>
            <p:cNvPr id="13352" name="组合 18"/>
            <p:cNvGrpSpPr>
              <a:grpSpLocks/>
            </p:cNvGrpSpPr>
            <p:nvPr/>
          </p:nvGrpSpPr>
          <p:grpSpPr bwMode="auto">
            <a:xfrm>
              <a:off x="3908452" y="1707420"/>
              <a:ext cx="550258" cy="550258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606" y="703963"/>
                <a:ext cx="549695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22" name="直接连接符 21"/>
              <p:cNvCxnSpPr>
                <a:stCxn id="20" idx="1"/>
                <a:endCxn id="20" idx="3"/>
              </p:cNvCxnSpPr>
              <p:nvPr/>
            </p:nvCxnSpPr>
            <p:spPr>
              <a:xfrm>
                <a:off x="3827606" y="979176"/>
                <a:ext cx="54969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20" idx="0"/>
                <a:endCxn id="20" idx="2"/>
              </p:cNvCxnSpPr>
              <p:nvPr/>
            </p:nvCxnSpPr>
            <p:spPr>
              <a:xfrm>
                <a:off x="4102453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53" name="文本框 42"/>
            <p:cNvSpPr txBox="1">
              <a:spLocks noChangeArrowheads="1"/>
            </p:cNvSpPr>
            <p:nvPr/>
          </p:nvSpPr>
          <p:spPr bwMode="auto">
            <a:xfrm>
              <a:off x="3890374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 dirty="0">
                  <a:solidFill>
                    <a:schemeClr val="bg1"/>
                  </a:solidFill>
                </a:rPr>
                <a:t>论</a:t>
              </a: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 bwMode="auto">
          <a:xfrm>
            <a:off x="6033657" y="1206503"/>
            <a:ext cx="1079500" cy="913008"/>
            <a:chOff x="4705007" y="1702183"/>
            <a:chExt cx="661189" cy="559957"/>
          </a:xfrm>
        </p:grpSpPr>
        <p:grpSp>
          <p:nvGrpSpPr>
            <p:cNvPr id="13347" name="组合 23"/>
            <p:cNvGrpSpPr>
              <a:grpSpLocks/>
            </p:cNvGrpSpPr>
            <p:nvPr/>
          </p:nvGrpSpPr>
          <p:grpSpPr bwMode="auto">
            <a:xfrm>
              <a:off x="4733839" y="1707420"/>
              <a:ext cx="550258" cy="550258"/>
              <a:chOff x="3827533" y="704007"/>
              <a:chExt cx="550258" cy="55025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827223" y="703963"/>
                <a:ext cx="550991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32" name="直接连接符 31"/>
              <p:cNvCxnSpPr>
                <a:stCxn id="26" idx="1"/>
                <a:endCxn id="26" idx="3"/>
              </p:cNvCxnSpPr>
              <p:nvPr/>
            </p:nvCxnSpPr>
            <p:spPr>
              <a:xfrm>
                <a:off x="3827223" y="979176"/>
                <a:ext cx="55099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6" idx="0"/>
                <a:endCxn id="26" idx="2"/>
              </p:cNvCxnSpPr>
              <p:nvPr/>
            </p:nvCxnSpPr>
            <p:spPr>
              <a:xfrm>
                <a:off x="4103367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48" name="文本框 43"/>
            <p:cNvSpPr txBox="1">
              <a:spLocks noChangeArrowheads="1"/>
            </p:cNvSpPr>
            <p:nvPr/>
          </p:nvSpPr>
          <p:spPr bwMode="auto">
            <a:xfrm>
              <a:off x="4705007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 dirty="0">
                  <a:solidFill>
                    <a:schemeClr val="bg1"/>
                  </a:solidFill>
                </a:rPr>
                <a:t>文</a:t>
              </a:r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 bwMode="auto">
          <a:xfrm>
            <a:off x="7134323" y="1206503"/>
            <a:ext cx="1079500" cy="913008"/>
            <a:chOff x="5530394" y="1702183"/>
            <a:chExt cx="661189" cy="559957"/>
          </a:xfrm>
        </p:grpSpPr>
        <p:grpSp>
          <p:nvGrpSpPr>
            <p:cNvPr id="13342" name="组合 33"/>
            <p:cNvGrpSpPr>
              <a:grpSpLocks/>
            </p:cNvGrpSpPr>
            <p:nvPr/>
          </p:nvGrpSpPr>
          <p:grpSpPr bwMode="auto">
            <a:xfrm>
              <a:off x="5559226" y="1707420"/>
              <a:ext cx="550258" cy="550258"/>
              <a:chOff x="3827533" y="704007"/>
              <a:chExt cx="550258" cy="550258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827223" y="703963"/>
                <a:ext cx="550991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36" name="直接连接符 35"/>
              <p:cNvCxnSpPr>
                <a:stCxn id="35" idx="1"/>
                <a:endCxn id="35" idx="3"/>
              </p:cNvCxnSpPr>
              <p:nvPr/>
            </p:nvCxnSpPr>
            <p:spPr>
              <a:xfrm>
                <a:off x="3827223" y="979176"/>
                <a:ext cx="55099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35" idx="0"/>
                <a:endCxn id="35" idx="2"/>
              </p:cNvCxnSpPr>
              <p:nvPr/>
            </p:nvCxnSpPr>
            <p:spPr>
              <a:xfrm>
                <a:off x="4103367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43" name="文本框 44"/>
            <p:cNvSpPr txBox="1">
              <a:spLocks noChangeArrowheads="1"/>
            </p:cNvSpPr>
            <p:nvPr/>
          </p:nvSpPr>
          <p:spPr bwMode="auto">
            <a:xfrm>
              <a:off x="5530394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 dirty="0">
                  <a:solidFill>
                    <a:schemeClr val="bg1"/>
                  </a:solidFill>
                </a:rPr>
                <a:t>答</a:t>
              </a:r>
            </a:p>
          </p:txBody>
        </p:sp>
      </p:grpSp>
      <p:grpSp>
        <p:nvGrpSpPr>
          <p:cNvPr id="8" name="组合 7"/>
          <p:cNvGrpSpPr>
            <a:grpSpLocks noChangeAspect="1"/>
          </p:cNvGrpSpPr>
          <p:nvPr/>
        </p:nvGrpSpPr>
        <p:grpSpPr bwMode="auto">
          <a:xfrm>
            <a:off x="8199007" y="1206503"/>
            <a:ext cx="1081616" cy="913008"/>
            <a:chOff x="6329147" y="1702183"/>
            <a:chExt cx="661189" cy="559957"/>
          </a:xfrm>
        </p:grpSpPr>
        <p:grpSp>
          <p:nvGrpSpPr>
            <p:cNvPr id="13337" name="组合 37"/>
            <p:cNvGrpSpPr>
              <a:grpSpLocks/>
            </p:cNvGrpSpPr>
            <p:nvPr/>
          </p:nvGrpSpPr>
          <p:grpSpPr bwMode="auto">
            <a:xfrm>
              <a:off x="6384613" y="1707420"/>
              <a:ext cx="550258" cy="550258"/>
              <a:chOff x="3827533" y="704007"/>
              <a:chExt cx="550258" cy="550258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3827705" y="703963"/>
                <a:ext cx="549913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40" name="直接连接符 39"/>
              <p:cNvCxnSpPr>
                <a:stCxn id="39" idx="1"/>
                <a:endCxn id="39" idx="3"/>
              </p:cNvCxnSpPr>
              <p:nvPr/>
            </p:nvCxnSpPr>
            <p:spPr>
              <a:xfrm>
                <a:off x="3827705" y="979176"/>
                <a:ext cx="54991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39" idx="0"/>
                <a:endCxn id="39" idx="2"/>
              </p:cNvCxnSpPr>
              <p:nvPr/>
            </p:nvCxnSpPr>
            <p:spPr>
              <a:xfrm>
                <a:off x="4103309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38" name="文本框 45"/>
            <p:cNvSpPr txBox="1">
              <a:spLocks noChangeArrowheads="1"/>
            </p:cNvSpPr>
            <p:nvPr/>
          </p:nvSpPr>
          <p:spPr bwMode="auto">
            <a:xfrm>
              <a:off x="6329147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 dirty="0">
                  <a:solidFill>
                    <a:schemeClr val="bg1"/>
                  </a:solidFill>
                </a:rPr>
                <a:t>辩</a:t>
              </a:r>
            </a:p>
          </p:txBody>
        </p:sp>
      </p:grpSp>
      <p:cxnSp>
        <p:nvCxnSpPr>
          <p:cNvPr id="48" name="直接连接符 47"/>
          <p:cNvCxnSpPr/>
          <p:nvPr/>
        </p:nvCxnSpPr>
        <p:spPr>
          <a:xfrm flipV="1">
            <a:off x="2437441" y="2387600"/>
            <a:ext cx="7183967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1016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>
            <a:spLocks noChangeArrowheads="1"/>
          </p:cNvSpPr>
          <p:nvPr/>
        </p:nvSpPr>
        <p:spPr bwMode="auto">
          <a:xfrm>
            <a:off x="2559851" y="2665459"/>
            <a:ext cx="689338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</a:rPr>
              <a:t>基于</a:t>
            </a:r>
            <a:r>
              <a:rPr lang="en-US" altLang="zh-CN" sz="3200" b="1" dirty="0">
                <a:solidFill>
                  <a:schemeClr val="bg1"/>
                </a:solidFill>
              </a:rPr>
              <a:t>node.js</a:t>
            </a:r>
            <a:r>
              <a:rPr lang="zh-CN" altLang="en-US" sz="3200" b="1" dirty="0">
                <a:solidFill>
                  <a:schemeClr val="bg1"/>
                </a:solidFill>
              </a:rPr>
              <a:t>的移动端购物商城的设计与实现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      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指导</a:t>
            </a:r>
            <a:r>
              <a:rPr lang="zh-CN" altLang="en-US" sz="2400" b="1" dirty="0">
                <a:solidFill>
                  <a:schemeClr val="bg1"/>
                </a:solidFill>
              </a:rPr>
              <a:t>老师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：蔡前凤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      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年级</a:t>
            </a:r>
            <a:r>
              <a:rPr lang="zh-CN" altLang="en-US" sz="2400" b="1" dirty="0">
                <a:solidFill>
                  <a:schemeClr val="bg1"/>
                </a:solidFill>
              </a:rPr>
              <a:t>班别：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2014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级</a:t>
            </a:r>
            <a:r>
              <a:rPr lang="zh-CN" altLang="en-US" sz="2400" b="1" dirty="0">
                <a:solidFill>
                  <a:schemeClr val="bg1"/>
                </a:solidFill>
              </a:rPr>
              <a:t>信息与计算科学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                                          </a:t>
            </a:r>
            <a:r>
              <a:rPr lang="zh-CN" altLang="en-US" sz="2400" b="1" dirty="0">
                <a:solidFill>
                  <a:schemeClr val="bg1"/>
                </a:solidFill>
              </a:rPr>
              <a:t>（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信息安全方向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</a:rPr>
              <a:t>班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           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学生</a:t>
            </a:r>
            <a:r>
              <a:rPr lang="zh-CN" altLang="en-US" sz="2400" b="1" dirty="0">
                <a:solidFill>
                  <a:schemeClr val="bg1"/>
                </a:solidFill>
              </a:rPr>
              <a:t>姓名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：方彦凯</a:t>
            </a:r>
            <a:endParaRPr lang="zh-CN" altLang="zh-CN" sz="24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7" y="4883151"/>
            <a:ext cx="2402416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4"/>
          <p:cNvGrpSpPr>
            <a:grpSpLocks noChangeAspect="1"/>
          </p:cNvGrpSpPr>
          <p:nvPr/>
        </p:nvGrpSpPr>
        <p:grpSpPr bwMode="auto">
          <a:xfrm>
            <a:off x="2214232" y="1998133"/>
            <a:ext cx="599017" cy="389467"/>
            <a:chOff x="2432" y="1329"/>
            <a:chExt cx="657" cy="426"/>
          </a:xfrm>
        </p:grpSpPr>
        <p:sp>
          <p:nvSpPr>
            <p:cNvPr id="28" name="AutoShape 3"/>
            <p:cNvSpPr>
              <a:spLocks noChangeAspect="1" noChangeArrowheads="1" noTextEdit="1"/>
            </p:cNvSpPr>
            <p:nvPr/>
          </p:nvSpPr>
          <p:spPr bwMode="auto">
            <a:xfrm>
              <a:off x="2434" y="1329"/>
              <a:ext cx="652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2478" y="1329"/>
              <a:ext cx="611" cy="424"/>
            </a:xfrm>
            <a:custGeom>
              <a:avLst/>
              <a:gdLst>
                <a:gd name="T0" fmla="*/ 315 w 351"/>
                <a:gd name="T1" fmla="*/ 0 h 242"/>
                <a:gd name="T2" fmla="*/ 292 w 351"/>
                <a:gd name="T3" fmla="*/ 9 h 242"/>
                <a:gd name="T4" fmla="*/ 291 w 351"/>
                <a:gd name="T5" fmla="*/ 10 h 242"/>
                <a:gd name="T6" fmla="*/ 309 w 351"/>
                <a:gd name="T7" fmla="*/ 3 h 242"/>
                <a:gd name="T8" fmla="*/ 310 w 351"/>
                <a:gd name="T9" fmla="*/ 4 h 242"/>
                <a:gd name="T10" fmla="*/ 317 w 351"/>
                <a:gd name="T11" fmla="*/ 10 h 242"/>
                <a:gd name="T12" fmla="*/ 325 w 351"/>
                <a:gd name="T13" fmla="*/ 27 h 242"/>
                <a:gd name="T14" fmla="*/ 336 w 351"/>
                <a:gd name="T15" fmla="*/ 59 h 242"/>
                <a:gd name="T16" fmla="*/ 268 w 351"/>
                <a:gd name="T17" fmla="*/ 95 h 242"/>
                <a:gd name="T18" fmla="*/ 267 w 351"/>
                <a:gd name="T19" fmla="*/ 95 h 242"/>
                <a:gd name="T20" fmla="*/ 267 w 351"/>
                <a:gd name="T21" fmla="*/ 95 h 242"/>
                <a:gd name="T22" fmla="*/ 24 w 351"/>
                <a:gd name="T23" fmla="*/ 219 h 242"/>
                <a:gd name="T24" fmla="*/ 2 w 351"/>
                <a:gd name="T25" fmla="*/ 229 h 242"/>
                <a:gd name="T26" fmla="*/ 0 w 351"/>
                <a:gd name="T27" fmla="*/ 229 h 242"/>
                <a:gd name="T28" fmla="*/ 6 w 351"/>
                <a:gd name="T29" fmla="*/ 240 h 242"/>
                <a:gd name="T30" fmla="*/ 12 w 351"/>
                <a:gd name="T31" fmla="*/ 242 h 242"/>
                <a:gd name="T32" fmla="*/ 34 w 351"/>
                <a:gd name="T33" fmla="*/ 232 h 242"/>
                <a:gd name="T34" fmla="*/ 350 w 351"/>
                <a:gd name="T35" fmla="*/ 68 h 242"/>
                <a:gd name="T36" fmla="*/ 335 w 351"/>
                <a:gd name="T37" fmla="*/ 29 h 242"/>
                <a:gd name="T38" fmla="*/ 324 w 351"/>
                <a:gd name="T39" fmla="*/ 8 h 242"/>
                <a:gd name="T40" fmla="*/ 317 w 351"/>
                <a:gd name="T41" fmla="*/ 1 h 242"/>
                <a:gd name="T42" fmla="*/ 315 w 351"/>
                <a:gd name="T4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1" h="242">
                  <a:moveTo>
                    <a:pt x="315" y="0"/>
                  </a:moveTo>
                  <a:cubicBezTo>
                    <a:pt x="311" y="0"/>
                    <a:pt x="299" y="6"/>
                    <a:pt x="292" y="9"/>
                  </a:cubicBezTo>
                  <a:cubicBezTo>
                    <a:pt x="292" y="9"/>
                    <a:pt x="292" y="9"/>
                    <a:pt x="291" y="10"/>
                  </a:cubicBezTo>
                  <a:cubicBezTo>
                    <a:pt x="298" y="7"/>
                    <a:pt x="306" y="3"/>
                    <a:pt x="309" y="3"/>
                  </a:cubicBezTo>
                  <a:cubicBezTo>
                    <a:pt x="309" y="3"/>
                    <a:pt x="310" y="3"/>
                    <a:pt x="310" y="4"/>
                  </a:cubicBezTo>
                  <a:cubicBezTo>
                    <a:pt x="312" y="6"/>
                    <a:pt x="317" y="10"/>
                    <a:pt x="317" y="10"/>
                  </a:cubicBezTo>
                  <a:cubicBezTo>
                    <a:pt x="317" y="10"/>
                    <a:pt x="321" y="15"/>
                    <a:pt x="325" y="27"/>
                  </a:cubicBezTo>
                  <a:cubicBezTo>
                    <a:pt x="330" y="39"/>
                    <a:pt x="338" y="56"/>
                    <a:pt x="336" y="59"/>
                  </a:cubicBezTo>
                  <a:cubicBezTo>
                    <a:pt x="336" y="60"/>
                    <a:pt x="308" y="75"/>
                    <a:pt x="268" y="95"/>
                  </a:cubicBezTo>
                  <a:cubicBezTo>
                    <a:pt x="268" y="95"/>
                    <a:pt x="268" y="95"/>
                    <a:pt x="267" y="95"/>
                  </a:cubicBezTo>
                  <a:cubicBezTo>
                    <a:pt x="267" y="95"/>
                    <a:pt x="267" y="95"/>
                    <a:pt x="267" y="95"/>
                  </a:cubicBezTo>
                  <a:cubicBezTo>
                    <a:pt x="179" y="140"/>
                    <a:pt x="38" y="211"/>
                    <a:pt x="24" y="219"/>
                  </a:cubicBezTo>
                  <a:cubicBezTo>
                    <a:pt x="11" y="227"/>
                    <a:pt x="5" y="229"/>
                    <a:pt x="2" y="229"/>
                  </a:cubicBezTo>
                  <a:cubicBezTo>
                    <a:pt x="1" y="229"/>
                    <a:pt x="0" y="229"/>
                    <a:pt x="0" y="229"/>
                  </a:cubicBezTo>
                  <a:cubicBezTo>
                    <a:pt x="3" y="235"/>
                    <a:pt x="5" y="239"/>
                    <a:pt x="6" y="240"/>
                  </a:cubicBezTo>
                  <a:cubicBezTo>
                    <a:pt x="8" y="241"/>
                    <a:pt x="9" y="242"/>
                    <a:pt x="12" y="242"/>
                  </a:cubicBezTo>
                  <a:cubicBezTo>
                    <a:pt x="16" y="242"/>
                    <a:pt x="22" y="240"/>
                    <a:pt x="34" y="232"/>
                  </a:cubicBezTo>
                  <a:cubicBezTo>
                    <a:pt x="54" y="220"/>
                    <a:pt x="348" y="72"/>
                    <a:pt x="350" y="68"/>
                  </a:cubicBezTo>
                  <a:cubicBezTo>
                    <a:pt x="351" y="65"/>
                    <a:pt x="341" y="44"/>
                    <a:pt x="335" y="29"/>
                  </a:cubicBezTo>
                  <a:cubicBezTo>
                    <a:pt x="329" y="15"/>
                    <a:pt x="324" y="8"/>
                    <a:pt x="324" y="8"/>
                  </a:cubicBezTo>
                  <a:cubicBezTo>
                    <a:pt x="324" y="8"/>
                    <a:pt x="319" y="3"/>
                    <a:pt x="317" y="1"/>
                  </a:cubicBezTo>
                  <a:cubicBezTo>
                    <a:pt x="316" y="0"/>
                    <a:pt x="316" y="0"/>
                    <a:pt x="31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Freeform 6"/>
            <p:cNvSpPr>
              <a:spLocks/>
            </p:cNvSpPr>
            <p:nvPr/>
          </p:nvSpPr>
          <p:spPr bwMode="auto">
            <a:xfrm>
              <a:off x="2432" y="1334"/>
              <a:ext cx="634" cy="401"/>
            </a:xfrm>
            <a:custGeom>
              <a:avLst/>
              <a:gdLst>
                <a:gd name="T0" fmla="*/ 3 w 364"/>
                <a:gd name="T1" fmla="*/ 171 h 229"/>
                <a:gd name="T2" fmla="*/ 3 w 364"/>
                <a:gd name="T3" fmla="*/ 182 h 229"/>
                <a:gd name="T4" fmla="*/ 23 w 364"/>
                <a:gd name="T5" fmla="*/ 225 h 229"/>
                <a:gd name="T6" fmla="*/ 50 w 364"/>
                <a:gd name="T7" fmla="*/ 217 h 229"/>
                <a:gd name="T8" fmla="*/ 362 w 364"/>
                <a:gd name="T9" fmla="*/ 57 h 229"/>
                <a:gd name="T10" fmla="*/ 351 w 364"/>
                <a:gd name="T11" fmla="*/ 25 h 229"/>
                <a:gd name="T12" fmla="*/ 343 w 364"/>
                <a:gd name="T13" fmla="*/ 8 h 229"/>
                <a:gd name="T14" fmla="*/ 336 w 364"/>
                <a:gd name="T15" fmla="*/ 2 h 229"/>
                <a:gd name="T16" fmla="*/ 312 w 364"/>
                <a:gd name="T17" fmla="*/ 10 h 229"/>
                <a:gd name="T18" fmla="*/ 10 w 364"/>
                <a:gd name="T19" fmla="*/ 166 h 229"/>
                <a:gd name="T20" fmla="*/ 3 w 364"/>
                <a:gd name="T21" fmla="*/ 17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4" h="229">
                  <a:moveTo>
                    <a:pt x="3" y="171"/>
                  </a:moveTo>
                  <a:cubicBezTo>
                    <a:pt x="3" y="171"/>
                    <a:pt x="0" y="174"/>
                    <a:pt x="3" y="182"/>
                  </a:cubicBezTo>
                  <a:cubicBezTo>
                    <a:pt x="6" y="191"/>
                    <a:pt x="20" y="223"/>
                    <a:pt x="23" y="225"/>
                  </a:cubicBezTo>
                  <a:cubicBezTo>
                    <a:pt x="26" y="227"/>
                    <a:pt x="30" y="229"/>
                    <a:pt x="50" y="217"/>
                  </a:cubicBezTo>
                  <a:cubicBezTo>
                    <a:pt x="70" y="206"/>
                    <a:pt x="361" y="60"/>
                    <a:pt x="362" y="57"/>
                  </a:cubicBezTo>
                  <a:cubicBezTo>
                    <a:pt x="364" y="54"/>
                    <a:pt x="356" y="37"/>
                    <a:pt x="351" y="25"/>
                  </a:cubicBezTo>
                  <a:cubicBezTo>
                    <a:pt x="347" y="13"/>
                    <a:pt x="343" y="8"/>
                    <a:pt x="343" y="8"/>
                  </a:cubicBezTo>
                  <a:cubicBezTo>
                    <a:pt x="343" y="8"/>
                    <a:pt x="338" y="4"/>
                    <a:pt x="336" y="2"/>
                  </a:cubicBezTo>
                  <a:cubicBezTo>
                    <a:pt x="334" y="0"/>
                    <a:pt x="320" y="6"/>
                    <a:pt x="312" y="10"/>
                  </a:cubicBezTo>
                  <a:cubicBezTo>
                    <a:pt x="305" y="14"/>
                    <a:pt x="15" y="163"/>
                    <a:pt x="10" y="166"/>
                  </a:cubicBezTo>
                  <a:cubicBezTo>
                    <a:pt x="5" y="168"/>
                    <a:pt x="3" y="171"/>
                    <a:pt x="3" y="17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4" name="Freeform 7"/>
            <p:cNvSpPr>
              <a:spLocks/>
            </p:cNvSpPr>
            <p:nvPr/>
          </p:nvSpPr>
          <p:spPr bwMode="auto">
            <a:xfrm>
              <a:off x="2432" y="1605"/>
              <a:ext cx="100" cy="127"/>
            </a:xfrm>
            <a:custGeom>
              <a:avLst/>
              <a:gdLst>
                <a:gd name="T0" fmla="*/ 57 w 57"/>
                <a:gd name="T1" fmla="*/ 59 h 73"/>
                <a:gd name="T2" fmla="*/ 51 w 57"/>
                <a:gd name="T3" fmla="*/ 50 h 73"/>
                <a:gd name="T4" fmla="*/ 46 w 57"/>
                <a:gd name="T5" fmla="*/ 41 h 73"/>
                <a:gd name="T6" fmla="*/ 44 w 57"/>
                <a:gd name="T7" fmla="*/ 34 h 73"/>
                <a:gd name="T8" fmla="*/ 43 w 57"/>
                <a:gd name="T9" fmla="*/ 22 h 73"/>
                <a:gd name="T10" fmla="*/ 41 w 57"/>
                <a:gd name="T11" fmla="*/ 12 h 73"/>
                <a:gd name="T12" fmla="*/ 39 w 57"/>
                <a:gd name="T13" fmla="*/ 0 h 73"/>
                <a:gd name="T14" fmla="*/ 33 w 57"/>
                <a:gd name="T15" fmla="*/ 0 h 73"/>
                <a:gd name="T16" fmla="*/ 28 w 57"/>
                <a:gd name="T17" fmla="*/ 1 h 73"/>
                <a:gd name="T18" fmla="*/ 10 w 57"/>
                <a:gd name="T19" fmla="*/ 11 h 73"/>
                <a:gd name="T20" fmla="*/ 3 w 57"/>
                <a:gd name="T21" fmla="*/ 16 h 73"/>
                <a:gd name="T22" fmla="*/ 3 w 57"/>
                <a:gd name="T23" fmla="*/ 27 h 73"/>
                <a:gd name="T24" fmla="*/ 19 w 57"/>
                <a:gd name="T25" fmla="*/ 63 h 73"/>
                <a:gd name="T26" fmla="*/ 23 w 57"/>
                <a:gd name="T27" fmla="*/ 70 h 73"/>
                <a:gd name="T28" fmla="*/ 38 w 57"/>
                <a:gd name="T29" fmla="*/ 69 h 73"/>
                <a:gd name="T30" fmla="*/ 47 w 57"/>
                <a:gd name="T31" fmla="*/ 64 h 73"/>
                <a:gd name="T32" fmla="*/ 50 w 57"/>
                <a:gd name="T33" fmla="*/ 62 h 73"/>
                <a:gd name="T34" fmla="*/ 57 w 57"/>
                <a:gd name="T35" fmla="*/ 5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73">
                  <a:moveTo>
                    <a:pt x="57" y="59"/>
                  </a:moveTo>
                  <a:cubicBezTo>
                    <a:pt x="55" y="55"/>
                    <a:pt x="51" y="50"/>
                    <a:pt x="51" y="50"/>
                  </a:cubicBezTo>
                  <a:cubicBezTo>
                    <a:pt x="51" y="50"/>
                    <a:pt x="48" y="44"/>
                    <a:pt x="46" y="41"/>
                  </a:cubicBezTo>
                  <a:cubicBezTo>
                    <a:pt x="45" y="39"/>
                    <a:pt x="44" y="34"/>
                    <a:pt x="44" y="34"/>
                  </a:cubicBezTo>
                  <a:cubicBezTo>
                    <a:pt x="44" y="34"/>
                    <a:pt x="43" y="26"/>
                    <a:pt x="43" y="22"/>
                  </a:cubicBezTo>
                  <a:cubicBezTo>
                    <a:pt x="42" y="19"/>
                    <a:pt x="41" y="14"/>
                    <a:pt x="41" y="12"/>
                  </a:cubicBezTo>
                  <a:cubicBezTo>
                    <a:pt x="40" y="10"/>
                    <a:pt x="40" y="4"/>
                    <a:pt x="39" y="0"/>
                  </a:cubicBezTo>
                  <a:cubicBezTo>
                    <a:pt x="36" y="0"/>
                    <a:pt x="33" y="0"/>
                    <a:pt x="33" y="0"/>
                  </a:cubicBezTo>
                  <a:cubicBezTo>
                    <a:pt x="33" y="0"/>
                    <a:pt x="31" y="0"/>
                    <a:pt x="28" y="1"/>
                  </a:cubicBezTo>
                  <a:cubicBezTo>
                    <a:pt x="17" y="7"/>
                    <a:pt x="11" y="10"/>
                    <a:pt x="10" y="11"/>
                  </a:cubicBezTo>
                  <a:cubicBezTo>
                    <a:pt x="5" y="13"/>
                    <a:pt x="3" y="16"/>
                    <a:pt x="3" y="16"/>
                  </a:cubicBezTo>
                  <a:cubicBezTo>
                    <a:pt x="3" y="16"/>
                    <a:pt x="0" y="19"/>
                    <a:pt x="3" y="27"/>
                  </a:cubicBezTo>
                  <a:cubicBezTo>
                    <a:pt x="5" y="33"/>
                    <a:pt x="13" y="52"/>
                    <a:pt x="19" y="63"/>
                  </a:cubicBezTo>
                  <a:cubicBezTo>
                    <a:pt x="20" y="67"/>
                    <a:pt x="22" y="69"/>
                    <a:pt x="23" y="70"/>
                  </a:cubicBezTo>
                  <a:cubicBezTo>
                    <a:pt x="25" y="72"/>
                    <a:pt x="28" y="73"/>
                    <a:pt x="38" y="69"/>
                  </a:cubicBezTo>
                  <a:cubicBezTo>
                    <a:pt x="41" y="67"/>
                    <a:pt x="44" y="66"/>
                    <a:pt x="47" y="64"/>
                  </a:cubicBezTo>
                  <a:cubicBezTo>
                    <a:pt x="48" y="63"/>
                    <a:pt x="49" y="63"/>
                    <a:pt x="50" y="62"/>
                  </a:cubicBezTo>
                  <a:cubicBezTo>
                    <a:pt x="51" y="62"/>
                    <a:pt x="54" y="60"/>
                    <a:pt x="57" y="59"/>
                  </a:cubicBezTo>
                  <a:close/>
                </a:path>
              </a:pathLst>
            </a:custGeom>
            <a:solidFill>
              <a:srgbClr val="FBFA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2954" y="1361"/>
              <a:ext cx="5" cy="0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E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2943" y="1496"/>
              <a:ext cx="2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78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Freeform 10"/>
            <p:cNvSpPr>
              <a:spLocks noEditPoints="1"/>
            </p:cNvSpPr>
            <p:nvPr/>
          </p:nvSpPr>
          <p:spPr bwMode="auto">
            <a:xfrm>
              <a:off x="2511" y="1361"/>
              <a:ext cx="539" cy="322"/>
            </a:xfrm>
            <a:custGeom>
              <a:avLst/>
              <a:gdLst>
                <a:gd name="T0" fmla="*/ 7 w 309"/>
                <a:gd name="T1" fmla="*/ 184 h 184"/>
                <a:gd name="T2" fmla="*/ 9 w 309"/>
                <a:gd name="T3" fmla="*/ 184 h 184"/>
                <a:gd name="T4" fmla="*/ 9 w 309"/>
                <a:gd name="T5" fmla="*/ 178 h 184"/>
                <a:gd name="T6" fmla="*/ 8 w 309"/>
                <a:gd name="T7" fmla="*/ 180 h 184"/>
                <a:gd name="T8" fmla="*/ 9 w 309"/>
                <a:gd name="T9" fmla="*/ 178 h 184"/>
                <a:gd name="T10" fmla="*/ 34 w 309"/>
                <a:gd name="T11" fmla="*/ 174 h 184"/>
                <a:gd name="T12" fmla="*/ 34 w 309"/>
                <a:gd name="T13" fmla="*/ 179 h 184"/>
                <a:gd name="T14" fmla="*/ 36 w 309"/>
                <a:gd name="T15" fmla="*/ 176 h 184"/>
                <a:gd name="T16" fmla="*/ 38 w 309"/>
                <a:gd name="T17" fmla="*/ 176 h 184"/>
                <a:gd name="T18" fmla="*/ 84 w 309"/>
                <a:gd name="T19" fmla="*/ 144 h 184"/>
                <a:gd name="T20" fmla="*/ 85 w 309"/>
                <a:gd name="T21" fmla="*/ 145 h 184"/>
                <a:gd name="T22" fmla="*/ 84 w 309"/>
                <a:gd name="T23" fmla="*/ 144 h 184"/>
                <a:gd name="T24" fmla="*/ 0 w 309"/>
                <a:gd name="T25" fmla="*/ 135 h 184"/>
                <a:gd name="T26" fmla="*/ 1 w 309"/>
                <a:gd name="T27" fmla="*/ 135 h 184"/>
                <a:gd name="T28" fmla="*/ 138 w 309"/>
                <a:gd name="T29" fmla="*/ 123 h 184"/>
                <a:gd name="T30" fmla="*/ 139 w 309"/>
                <a:gd name="T31" fmla="*/ 123 h 184"/>
                <a:gd name="T32" fmla="*/ 154 w 309"/>
                <a:gd name="T33" fmla="*/ 115 h 184"/>
                <a:gd name="T34" fmla="*/ 154 w 309"/>
                <a:gd name="T35" fmla="*/ 116 h 184"/>
                <a:gd name="T36" fmla="*/ 154 w 309"/>
                <a:gd name="T37" fmla="*/ 115 h 184"/>
                <a:gd name="T38" fmla="*/ 50 w 309"/>
                <a:gd name="T39" fmla="*/ 113 h 184"/>
                <a:gd name="T40" fmla="*/ 53 w 309"/>
                <a:gd name="T41" fmla="*/ 115 h 184"/>
                <a:gd name="T42" fmla="*/ 146 w 309"/>
                <a:gd name="T43" fmla="*/ 113 h 184"/>
                <a:gd name="T44" fmla="*/ 147 w 309"/>
                <a:gd name="T45" fmla="*/ 114 h 184"/>
                <a:gd name="T46" fmla="*/ 146 w 309"/>
                <a:gd name="T47" fmla="*/ 113 h 184"/>
                <a:gd name="T48" fmla="*/ 149 w 309"/>
                <a:gd name="T49" fmla="*/ 111 h 184"/>
                <a:gd name="T50" fmla="*/ 151 w 309"/>
                <a:gd name="T51" fmla="*/ 111 h 184"/>
                <a:gd name="T52" fmla="*/ 165 w 309"/>
                <a:gd name="T53" fmla="*/ 109 h 184"/>
                <a:gd name="T54" fmla="*/ 162 w 309"/>
                <a:gd name="T55" fmla="*/ 113 h 184"/>
                <a:gd name="T56" fmla="*/ 166 w 309"/>
                <a:gd name="T57" fmla="*/ 111 h 184"/>
                <a:gd name="T58" fmla="*/ 184 w 309"/>
                <a:gd name="T59" fmla="*/ 107 h 184"/>
                <a:gd name="T60" fmla="*/ 184 w 309"/>
                <a:gd name="T61" fmla="*/ 109 h 184"/>
                <a:gd name="T62" fmla="*/ 184 w 309"/>
                <a:gd name="T63" fmla="*/ 107 h 184"/>
                <a:gd name="T64" fmla="*/ 50 w 309"/>
                <a:gd name="T65" fmla="*/ 109 h 184"/>
                <a:gd name="T66" fmla="*/ 53 w 309"/>
                <a:gd name="T67" fmla="*/ 111 h 184"/>
                <a:gd name="T68" fmla="*/ 53 w 309"/>
                <a:gd name="T69" fmla="*/ 107 h 184"/>
                <a:gd name="T70" fmla="*/ 248 w 309"/>
                <a:gd name="T71" fmla="*/ 77 h 184"/>
                <a:gd name="T72" fmla="*/ 249 w 309"/>
                <a:gd name="T73" fmla="*/ 77 h 184"/>
                <a:gd name="T74" fmla="*/ 249 w 309"/>
                <a:gd name="T75" fmla="*/ 75 h 184"/>
                <a:gd name="T76" fmla="*/ 252 w 309"/>
                <a:gd name="T77" fmla="*/ 67 h 184"/>
                <a:gd name="T78" fmla="*/ 252 w 309"/>
                <a:gd name="T79" fmla="*/ 70 h 184"/>
                <a:gd name="T80" fmla="*/ 268 w 309"/>
                <a:gd name="T81" fmla="*/ 64 h 184"/>
                <a:gd name="T82" fmla="*/ 266 w 309"/>
                <a:gd name="T83" fmla="*/ 66 h 184"/>
                <a:gd name="T84" fmla="*/ 268 w 309"/>
                <a:gd name="T85" fmla="*/ 66 h 184"/>
                <a:gd name="T86" fmla="*/ 276 w 309"/>
                <a:gd name="T87" fmla="*/ 54 h 184"/>
                <a:gd name="T88" fmla="*/ 276 w 309"/>
                <a:gd name="T89" fmla="*/ 55 h 184"/>
                <a:gd name="T90" fmla="*/ 276 w 309"/>
                <a:gd name="T91" fmla="*/ 54 h 184"/>
                <a:gd name="T92" fmla="*/ 307 w 309"/>
                <a:gd name="T93" fmla="*/ 17 h 184"/>
                <a:gd name="T94" fmla="*/ 309 w 309"/>
                <a:gd name="T95" fmla="*/ 17 h 184"/>
                <a:gd name="T96" fmla="*/ 254 w 309"/>
                <a:gd name="T97" fmla="*/ 11 h 184"/>
                <a:gd name="T98" fmla="*/ 254 w 309"/>
                <a:gd name="T99" fmla="*/ 12 h 184"/>
                <a:gd name="T100" fmla="*/ 254 w 309"/>
                <a:gd name="T101" fmla="*/ 11 h 184"/>
                <a:gd name="T102" fmla="*/ 304 w 309"/>
                <a:gd name="T103" fmla="*/ 12 h 184"/>
                <a:gd name="T104" fmla="*/ 308 w 309"/>
                <a:gd name="T105" fmla="*/ 14 h 184"/>
                <a:gd name="T106" fmla="*/ 307 w 309"/>
                <a:gd name="T107" fmla="*/ 11 h 184"/>
                <a:gd name="T108" fmla="*/ 305 w 309"/>
                <a:gd name="T109" fmla="*/ 10 h 184"/>
                <a:gd name="T110" fmla="*/ 245 w 309"/>
                <a:gd name="T111" fmla="*/ 12 h 184"/>
                <a:gd name="T112" fmla="*/ 245 w 309"/>
                <a:gd name="T113" fmla="*/ 10 h 184"/>
                <a:gd name="T114" fmla="*/ 257 w 309"/>
                <a:gd name="T115" fmla="*/ 0 h 184"/>
                <a:gd name="T116" fmla="*/ 254 w 309"/>
                <a:gd name="T117" fmla="*/ 1 h 184"/>
                <a:gd name="T118" fmla="*/ 255 w 309"/>
                <a:gd name="T119" fmla="*/ 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9" h="184">
                  <a:moveTo>
                    <a:pt x="8" y="183"/>
                  </a:moveTo>
                  <a:cubicBezTo>
                    <a:pt x="7" y="183"/>
                    <a:pt x="7" y="183"/>
                    <a:pt x="7" y="184"/>
                  </a:cubicBezTo>
                  <a:cubicBezTo>
                    <a:pt x="7" y="184"/>
                    <a:pt x="8" y="184"/>
                    <a:pt x="8" y="184"/>
                  </a:cubicBezTo>
                  <a:cubicBezTo>
                    <a:pt x="8" y="184"/>
                    <a:pt x="9" y="184"/>
                    <a:pt x="9" y="184"/>
                  </a:cubicBezTo>
                  <a:cubicBezTo>
                    <a:pt x="9" y="183"/>
                    <a:pt x="8" y="183"/>
                    <a:pt x="8" y="183"/>
                  </a:cubicBezTo>
                  <a:moveTo>
                    <a:pt x="9" y="178"/>
                  </a:moveTo>
                  <a:cubicBezTo>
                    <a:pt x="8" y="178"/>
                    <a:pt x="7" y="180"/>
                    <a:pt x="8" y="180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9" y="180"/>
                    <a:pt x="10" y="178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moveTo>
                    <a:pt x="35" y="171"/>
                  </a:moveTo>
                  <a:cubicBezTo>
                    <a:pt x="35" y="171"/>
                    <a:pt x="34" y="172"/>
                    <a:pt x="34" y="174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3" y="175"/>
                    <a:pt x="32" y="179"/>
                    <a:pt x="34" y="179"/>
                  </a:cubicBezTo>
                  <a:cubicBezTo>
                    <a:pt x="34" y="179"/>
                    <a:pt x="34" y="179"/>
                    <a:pt x="35" y="179"/>
                  </a:cubicBezTo>
                  <a:cubicBezTo>
                    <a:pt x="35" y="178"/>
                    <a:pt x="36" y="177"/>
                    <a:pt x="36" y="176"/>
                  </a:cubicBezTo>
                  <a:cubicBezTo>
                    <a:pt x="37" y="176"/>
                    <a:pt x="37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7" y="171"/>
                    <a:pt x="35" y="171"/>
                  </a:cubicBezTo>
                  <a:moveTo>
                    <a:pt x="84" y="144"/>
                  </a:moveTo>
                  <a:cubicBezTo>
                    <a:pt x="84" y="144"/>
                    <a:pt x="84" y="144"/>
                    <a:pt x="84" y="145"/>
                  </a:cubicBezTo>
                  <a:cubicBezTo>
                    <a:pt x="84" y="145"/>
                    <a:pt x="84" y="145"/>
                    <a:pt x="85" y="145"/>
                  </a:cubicBezTo>
                  <a:cubicBezTo>
                    <a:pt x="85" y="145"/>
                    <a:pt x="85" y="145"/>
                    <a:pt x="86" y="145"/>
                  </a:cubicBezTo>
                  <a:cubicBezTo>
                    <a:pt x="86" y="145"/>
                    <a:pt x="85" y="144"/>
                    <a:pt x="84" y="144"/>
                  </a:cubicBezTo>
                  <a:moveTo>
                    <a:pt x="1" y="134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0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4"/>
                    <a:pt x="1" y="134"/>
                    <a:pt x="1" y="134"/>
                  </a:cubicBezTo>
                  <a:moveTo>
                    <a:pt x="138" y="123"/>
                  </a:moveTo>
                  <a:cubicBezTo>
                    <a:pt x="137" y="123"/>
                    <a:pt x="136" y="124"/>
                    <a:pt x="137" y="125"/>
                  </a:cubicBezTo>
                  <a:cubicBezTo>
                    <a:pt x="138" y="124"/>
                    <a:pt x="139" y="125"/>
                    <a:pt x="139" y="123"/>
                  </a:cubicBezTo>
                  <a:cubicBezTo>
                    <a:pt x="139" y="123"/>
                    <a:pt x="138" y="123"/>
                    <a:pt x="138" y="123"/>
                  </a:cubicBezTo>
                  <a:moveTo>
                    <a:pt x="154" y="115"/>
                  </a:moveTo>
                  <a:cubicBezTo>
                    <a:pt x="154" y="115"/>
                    <a:pt x="153" y="115"/>
                    <a:pt x="153" y="115"/>
                  </a:cubicBezTo>
                  <a:cubicBezTo>
                    <a:pt x="153" y="116"/>
                    <a:pt x="154" y="116"/>
                    <a:pt x="154" y="116"/>
                  </a:cubicBezTo>
                  <a:cubicBezTo>
                    <a:pt x="155" y="116"/>
                    <a:pt x="155" y="116"/>
                    <a:pt x="155" y="116"/>
                  </a:cubicBezTo>
                  <a:cubicBezTo>
                    <a:pt x="155" y="115"/>
                    <a:pt x="155" y="115"/>
                    <a:pt x="154" y="115"/>
                  </a:cubicBezTo>
                  <a:moveTo>
                    <a:pt x="50" y="113"/>
                  </a:moveTo>
                  <a:cubicBezTo>
                    <a:pt x="50" y="113"/>
                    <a:pt x="50" y="113"/>
                    <a:pt x="50" y="113"/>
                  </a:cubicBezTo>
                  <a:cubicBezTo>
                    <a:pt x="50" y="114"/>
                    <a:pt x="52" y="115"/>
                    <a:pt x="52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4"/>
                    <a:pt x="51" y="113"/>
                    <a:pt x="50" y="113"/>
                  </a:cubicBezTo>
                  <a:moveTo>
                    <a:pt x="146" y="113"/>
                  </a:moveTo>
                  <a:cubicBezTo>
                    <a:pt x="146" y="113"/>
                    <a:pt x="146" y="113"/>
                    <a:pt x="146" y="113"/>
                  </a:cubicBezTo>
                  <a:cubicBezTo>
                    <a:pt x="145" y="114"/>
                    <a:pt x="146" y="114"/>
                    <a:pt x="147" y="114"/>
                  </a:cubicBezTo>
                  <a:cubicBezTo>
                    <a:pt x="147" y="114"/>
                    <a:pt x="147" y="114"/>
                    <a:pt x="147" y="113"/>
                  </a:cubicBezTo>
                  <a:cubicBezTo>
                    <a:pt x="148" y="113"/>
                    <a:pt x="147" y="113"/>
                    <a:pt x="146" y="113"/>
                  </a:cubicBezTo>
                  <a:moveTo>
                    <a:pt x="150" y="110"/>
                  </a:moveTo>
                  <a:cubicBezTo>
                    <a:pt x="149" y="110"/>
                    <a:pt x="149" y="110"/>
                    <a:pt x="149" y="111"/>
                  </a:cubicBezTo>
                  <a:cubicBezTo>
                    <a:pt x="149" y="111"/>
                    <a:pt x="150" y="111"/>
                    <a:pt x="150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0" y="110"/>
                    <a:pt x="150" y="110"/>
                  </a:cubicBezTo>
                  <a:moveTo>
                    <a:pt x="165" y="109"/>
                  </a:moveTo>
                  <a:cubicBezTo>
                    <a:pt x="165" y="109"/>
                    <a:pt x="163" y="110"/>
                    <a:pt x="162" y="111"/>
                  </a:cubicBezTo>
                  <a:cubicBezTo>
                    <a:pt x="161" y="112"/>
                    <a:pt x="161" y="113"/>
                    <a:pt x="162" y="113"/>
                  </a:cubicBezTo>
                  <a:cubicBezTo>
                    <a:pt x="162" y="113"/>
                    <a:pt x="163" y="113"/>
                    <a:pt x="164" y="113"/>
                  </a:cubicBez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09"/>
                    <a:pt x="165" y="109"/>
                  </a:cubicBezTo>
                  <a:moveTo>
                    <a:pt x="184" y="107"/>
                  </a:moveTo>
                  <a:cubicBezTo>
                    <a:pt x="184" y="107"/>
                    <a:pt x="183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5" y="107"/>
                    <a:pt x="184" y="107"/>
                  </a:cubicBezTo>
                  <a:cubicBezTo>
                    <a:pt x="184" y="107"/>
                    <a:pt x="184" y="107"/>
                    <a:pt x="184" y="107"/>
                  </a:cubicBezTo>
                  <a:moveTo>
                    <a:pt x="53" y="107"/>
                  </a:moveTo>
                  <a:cubicBezTo>
                    <a:pt x="51" y="107"/>
                    <a:pt x="50" y="108"/>
                    <a:pt x="50" y="109"/>
                  </a:cubicBezTo>
                  <a:cubicBezTo>
                    <a:pt x="50" y="110"/>
                    <a:pt x="50" y="111"/>
                    <a:pt x="51" y="111"/>
                  </a:cubicBezTo>
                  <a:cubicBezTo>
                    <a:pt x="52" y="111"/>
                    <a:pt x="52" y="111"/>
                    <a:pt x="53" y="111"/>
                  </a:cubicBezTo>
                  <a:cubicBezTo>
                    <a:pt x="54" y="111"/>
                    <a:pt x="54" y="108"/>
                    <a:pt x="54" y="107"/>
                  </a:cubicBezTo>
                  <a:cubicBezTo>
                    <a:pt x="53" y="107"/>
                    <a:pt x="53" y="107"/>
                    <a:pt x="53" y="107"/>
                  </a:cubicBezTo>
                  <a:moveTo>
                    <a:pt x="249" y="75"/>
                  </a:moveTo>
                  <a:cubicBezTo>
                    <a:pt x="249" y="75"/>
                    <a:pt x="249" y="76"/>
                    <a:pt x="248" y="77"/>
                  </a:cubicBezTo>
                  <a:cubicBezTo>
                    <a:pt x="248" y="77"/>
                    <a:pt x="248" y="77"/>
                    <a:pt x="248" y="77"/>
                  </a:cubicBezTo>
                  <a:cubicBezTo>
                    <a:pt x="249" y="77"/>
                    <a:pt x="249" y="77"/>
                    <a:pt x="249" y="77"/>
                  </a:cubicBezTo>
                  <a:cubicBezTo>
                    <a:pt x="250" y="77"/>
                    <a:pt x="250" y="76"/>
                    <a:pt x="251" y="76"/>
                  </a:cubicBezTo>
                  <a:cubicBezTo>
                    <a:pt x="250" y="76"/>
                    <a:pt x="250" y="75"/>
                    <a:pt x="249" y="75"/>
                  </a:cubicBezTo>
                  <a:moveTo>
                    <a:pt x="253" y="66"/>
                  </a:moveTo>
                  <a:cubicBezTo>
                    <a:pt x="252" y="67"/>
                    <a:pt x="252" y="67"/>
                    <a:pt x="252" y="67"/>
                  </a:cubicBezTo>
                  <a:cubicBezTo>
                    <a:pt x="250" y="67"/>
                    <a:pt x="250" y="67"/>
                    <a:pt x="250" y="67"/>
                  </a:cubicBezTo>
                  <a:cubicBezTo>
                    <a:pt x="250" y="70"/>
                    <a:pt x="251" y="70"/>
                    <a:pt x="252" y="70"/>
                  </a:cubicBezTo>
                  <a:cubicBezTo>
                    <a:pt x="254" y="70"/>
                    <a:pt x="258" y="66"/>
                    <a:pt x="253" y="66"/>
                  </a:cubicBezTo>
                  <a:moveTo>
                    <a:pt x="268" y="64"/>
                  </a:moveTo>
                  <a:cubicBezTo>
                    <a:pt x="268" y="64"/>
                    <a:pt x="268" y="65"/>
                    <a:pt x="268" y="65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7" y="67"/>
                  </a:cubicBezTo>
                  <a:cubicBezTo>
                    <a:pt x="267" y="67"/>
                    <a:pt x="268" y="67"/>
                    <a:pt x="268" y="66"/>
                  </a:cubicBezTo>
                  <a:cubicBezTo>
                    <a:pt x="269" y="66"/>
                    <a:pt x="269" y="64"/>
                    <a:pt x="268" y="64"/>
                  </a:cubicBezTo>
                  <a:moveTo>
                    <a:pt x="276" y="54"/>
                  </a:moveTo>
                  <a:cubicBezTo>
                    <a:pt x="276" y="54"/>
                    <a:pt x="275" y="55"/>
                    <a:pt x="276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5"/>
                    <a:pt x="277" y="54"/>
                    <a:pt x="276" y="54"/>
                  </a:cubicBezTo>
                  <a:cubicBezTo>
                    <a:pt x="276" y="54"/>
                    <a:pt x="276" y="54"/>
                    <a:pt x="276" y="54"/>
                  </a:cubicBezTo>
                  <a:moveTo>
                    <a:pt x="308" y="17"/>
                  </a:moveTo>
                  <a:cubicBezTo>
                    <a:pt x="308" y="17"/>
                    <a:pt x="307" y="17"/>
                    <a:pt x="307" y="17"/>
                  </a:cubicBezTo>
                  <a:cubicBezTo>
                    <a:pt x="307" y="18"/>
                    <a:pt x="308" y="18"/>
                    <a:pt x="308" y="18"/>
                  </a:cubicBezTo>
                  <a:cubicBezTo>
                    <a:pt x="309" y="18"/>
                    <a:pt x="309" y="18"/>
                    <a:pt x="309" y="17"/>
                  </a:cubicBezTo>
                  <a:cubicBezTo>
                    <a:pt x="309" y="17"/>
                    <a:pt x="308" y="17"/>
                    <a:pt x="308" y="17"/>
                  </a:cubicBezTo>
                  <a:moveTo>
                    <a:pt x="254" y="11"/>
                  </a:moveTo>
                  <a:cubicBezTo>
                    <a:pt x="253" y="11"/>
                    <a:pt x="253" y="11"/>
                    <a:pt x="253" y="11"/>
                  </a:cubicBezTo>
                  <a:cubicBezTo>
                    <a:pt x="253" y="11"/>
                    <a:pt x="254" y="12"/>
                    <a:pt x="254" y="12"/>
                  </a:cubicBezTo>
                  <a:cubicBezTo>
                    <a:pt x="254" y="12"/>
                    <a:pt x="255" y="12"/>
                    <a:pt x="255" y="11"/>
                  </a:cubicBezTo>
                  <a:cubicBezTo>
                    <a:pt x="255" y="11"/>
                    <a:pt x="254" y="11"/>
                    <a:pt x="254" y="11"/>
                  </a:cubicBezTo>
                  <a:moveTo>
                    <a:pt x="305" y="10"/>
                  </a:moveTo>
                  <a:cubicBezTo>
                    <a:pt x="304" y="10"/>
                    <a:pt x="304" y="11"/>
                    <a:pt x="304" y="12"/>
                  </a:cubicBezTo>
                  <a:cubicBezTo>
                    <a:pt x="305" y="13"/>
                    <a:pt x="306" y="14"/>
                    <a:pt x="307" y="14"/>
                  </a:cubicBezTo>
                  <a:cubicBezTo>
                    <a:pt x="307" y="14"/>
                    <a:pt x="308" y="14"/>
                    <a:pt x="308" y="14"/>
                  </a:cubicBezTo>
                  <a:cubicBezTo>
                    <a:pt x="308" y="14"/>
                    <a:pt x="308" y="14"/>
                    <a:pt x="308" y="14"/>
                  </a:cubicBezTo>
                  <a:cubicBezTo>
                    <a:pt x="308" y="13"/>
                    <a:pt x="308" y="12"/>
                    <a:pt x="307" y="11"/>
                  </a:cubicBezTo>
                  <a:cubicBezTo>
                    <a:pt x="307" y="11"/>
                    <a:pt x="306" y="10"/>
                    <a:pt x="306" y="10"/>
                  </a:cubicBezTo>
                  <a:cubicBezTo>
                    <a:pt x="306" y="10"/>
                    <a:pt x="306" y="10"/>
                    <a:pt x="305" y="10"/>
                  </a:cubicBezTo>
                  <a:moveTo>
                    <a:pt x="245" y="10"/>
                  </a:moveTo>
                  <a:cubicBezTo>
                    <a:pt x="244" y="10"/>
                    <a:pt x="243" y="12"/>
                    <a:pt x="245" y="12"/>
                  </a:cubicBezTo>
                  <a:cubicBezTo>
                    <a:pt x="245" y="12"/>
                    <a:pt x="245" y="12"/>
                    <a:pt x="245" y="12"/>
                  </a:cubicBezTo>
                  <a:cubicBezTo>
                    <a:pt x="246" y="12"/>
                    <a:pt x="247" y="10"/>
                    <a:pt x="245" y="10"/>
                  </a:cubicBezTo>
                  <a:cubicBezTo>
                    <a:pt x="245" y="10"/>
                    <a:pt x="245" y="10"/>
                    <a:pt x="245" y="10"/>
                  </a:cubicBezTo>
                  <a:moveTo>
                    <a:pt x="257" y="0"/>
                  </a:moveTo>
                  <a:cubicBezTo>
                    <a:pt x="256" y="0"/>
                    <a:pt x="255" y="0"/>
                    <a:pt x="255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2"/>
                    <a:pt x="254" y="3"/>
                    <a:pt x="255" y="3"/>
                  </a:cubicBezTo>
                  <a:cubicBezTo>
                    <a:pt x="256" y="3"/>
                    <a:pt x="258" y="1"/>
                    <a:pt x="257" y="0"/>
                  </a:cubicBezTo>
                </a:path>
              </a:pathLst>
            </a:custGeom>
            <a:solidFill>
              <a:srgbClr val="D6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13329" name="J-Hype-Meant To Be">
            <a:hlinkClick r:id="" action="ppaction://media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-1236133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563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347 0.00092 L 0.59826 0.00247 " pathEditMode="relative" ptsTypes="AA">
                                      <p:cBhvr>
                                        <p:cTn id="2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9775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10275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625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975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11325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withGroup">
                            <p:stCondLst>
                              <p:cond delay="11825"/>
                            </p:stCondLst>
                            <p:childTnLst>
                              <p:par>
                                <p:cTn id="7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75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2475058" y="1083575"/>
            <a:ext cx="7539607" cy="2280108"/>
            <a:chOff x="1788919" y="967405"/>
            <a:chExt cx="5654527" cy="1709097"/>
          </a:xfrm>
        </p:grpSpPr>
        <p:grpSp>
          <p:nvGrpSpPr>
            <p:cNvPr id="23562" name="组合 7"/>
            <p:cNvGrpSpPr>
              <a:grpSpLocks/>
            </p:cNvGrpSpPr>
            <p:nvPr/>
          </p:nvGrpSpPr>
          <p:grpSpPr bwMode="auto">
            <a:xfrm>
              <a:off x="1921290" y="967405"/>
              <a:ext cx="5323647" cy="1177288"/>
              <a:chOff x="1921290" y="967405"/>
              <a:chExt cx="5323647" cy="1177288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2585422" y="1781324"/>
                <a:ext cx="40351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flipH="1">
                <a:off x="2585422" y="1781324"/>
                <a:ext cx="1" cy="36336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620535" y="1781322"/>
                <a:ext cx="0" cy="30462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4583113" y="1508431"/>
                <a:ext cx="1" cy="27289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/>
              <p:cNvSpPr/>
              <p:nvPr/>
            </p:nvSpPr>
            <p:spPr>
              <a:xfrm>
                <a:off x="1929542" y="967405"/>
                <a:ext cx="5294529" cy="54102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1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4" name="TextBox 35"/>
              <p:cNvSpPr txBox="1"/>
              <p:nvPr/>
            </p:nvSpPr>
            <p:spPr>
              <a:xfrm>
                <a:off x="1921290" y="995683"/>
                <a:ext cx="5323647" cy="48446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just">
                  <a:defRPr/>
                </a:pPr>
                <a:r>
                  <a:rPr lang="zh-CN" altLang="en-US" sz="3600" b="1" spc="300" dirty="0">
                    <a:solidFill>
                      <a:schemeClr val="bg1"/>
                    </a:solidFill>
                    <a:latin typeface="+mn-ea"/>
                  </a:rPr>
                  <a:t>基于</a:t>
                </a:r>
                <a:r>
                  <a:rPr lang="en-US" altLang="zh-CN" sz="3600" b="1" spc="300" dirty="0">
                    <a:solidFill>
                      <a:schemeClr val="bg1"/>
                    </a:solidFill>
                    <a:latin typeface="+mn-ea"/>
                  </a:rPr>
                  <a:t>node.js</a:t>
                </a:r>
                <a:r>
                  <a:rPr lang="zh-CN" altLang="en-US" sz="3600" b="1" spc="300" dirty="0">
                    <a:solidFill>
                      <a:schemeClr val="bg1"/>
                    </a:solidFill>
                    <a:latin typeface="+mn-ea"/>
                  </a:rPr>
                  <a:t>的移动端购物商城</a:t>
                </a: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788919" y="2124401"/>
              <a:ext cx="1789056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1940960" y="2209894"/>
              <a:ext cx="1484976" cy="3921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800" dirty="0" smtClean="0">
                  <a:solidFill>
                    <a:schemeClr val="bg1"/>
                  </a:solidFill>
                  <a:latin typeface="+mn-ea"/>
                </a:rPr>
                <a:t>普通消费者</a:t>
              </a:r>
              <a:endParaRPr lang="zh-CN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654389" y="2135476"/>
              <a:ext cx="1789057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129618" y="2214502"/>
              <a:ext cx="946384" cy="3921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管理员</a:t>
              </a:r>
            </a:p>
          </p:txBody>
        </p:sp>
      </p:grpSp>
      <p:pic>
        <p:nvPicPr>
          <p:cNvPr id="2356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333988"/>
            <a:ext cx="577851" cy="72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系统功能</a:t>
            </a:r>
          </a:p>
        </p:txBody>
      </p:sp>
      <p:cxnSp>
        <p:nvCxnSpPr>
          <p:cNvPr id="39" name="直接连接符 38"/>
          <p:cNvCxnSpPr/>
          <p:nvPr/>
        </p:nvCxnSpPr>
        <p:spPr bwMode="auto">
          <a:xfrm>
            <a:off x="2145291" y="3656599"/>
            <a:ext cx="3395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 bwMode="auto">
          <a:xfrm>
            <a:off x="2145291" y="3661141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 bwMode="auto">
          <a:xfrm>
            <a:off x="3580423" y="3352238"/>
            <a:ext cx="3079" cy="2979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 bwMode="auto">
          <a:xfrm>
            <a:off x="3836411" y="3661139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 bwMode="auto">
          <a:xfrm>
            <a:off x="3290884" y="3661141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 bwMode="auto">
          <a:xfrm>
            <a:off x="2690818" y="3684567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>
            <a:off x="5036543" y="3671864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 bwMode="auto">
          <a:xfrm>
            <a:off x="4436477" y="3671865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 bwMode="auto">
          <a:xfrm>
            <a:off x="1190625" y="3952304"/>
            <a:ext cx="1180906" cy="9731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TextBox 36"/>
          <p:cNvSpPr txBox="1"/>
          <p:nvPr/>
        </p:nvSpPr>
        <p:spPr bwMode="auto">
          <a:xfrm>
            <a:off x="1190626" y="3887321"/>
            <a:ext cx="12393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浏览商品查看商品详情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2429968" y="3952304"/>
            <a:ext cx="492427" cy="1217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36"/>
          <p:cNvSpPr txBox="1"/>
          <p:nvPr/>
        </p:nvSpPr>
        <p:spPr bwMode="auto">
          <a:xfrm>
            <a:off x="2450007" y="3887321"/>
            <a:ext cx="5040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查找商品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044670" y="3963029"/>
            <a:ext cx="492427" cy="1217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Box 36"/>
          <p:cNvSpPr txBox="1"/>
          <p:nvPr/>
        </p:nvSpPr>
        <p:spPr bwMode="auto">
          <a:xfrm>
            <a:off x="3064709" y="3898046"/>
            <a:ext cx="5040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收藏商品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3647762" y="3963029"/>
            <a:ext cx="492427" cy="1217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TextBox 36"/>
          <p:cNvSpPr txBox="1"/>
          <p:nvPr/>
        </p:nvSpPr>
        <p:spPr bwMode="auto">
          <a:xfrm>
            <a:off x="3667801" y="3898046"/>
            <a:ext cx="5040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关注店铺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4199166" y="3963029"/>
            <a:ext cx="492427" cy="1217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TextBox 36"/>
          <p:cNvSpPr txBox="1"/>
          <p:nvPr/>
        </p:nvSpPr>
        <p:spPr bwMode="auto">
          <a:xfrm>
            <a:off x="4219205" y="3898046"/>
            <a:ext cx="5040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购买商品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740715" y="3952304"/>
            <a:ext cx="492427" cy="1217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TextBox 36"/>
          <p:cNvSpPr txBox="1"/>
          <p:nvPr/>
        </p:nvSpPr>
        <p:spPr bwMode="auto">
          <a:xfrm>
            <a:off x="4760754" y="3887321"/>
            <a:ext cx="5040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评价商品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3" name="直接连接符 102"/>
          <p:cNvCxnSpPr/>
          <p:nvPr/>
        </p:nvCxnSpPr>
        <p:spPr bwMode="auto">
          <a:xfrm>
            <a:off x="7388232" y="3692732"/>
            <a:ext cx="2891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 bwMode="auto">
          <a:xfrm>
            <a:off x="7388232" y="3697274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 bwMode="auto">
          <a:xfrm>
            <a:off x="8847856" y="3388371"/>
            <a:ext cx="3079" cy="2979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 bwMode="auto">
          <a:xfrm>
            <a:off x="9025856" y="3684567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 bwMode="auto">
          <a:xfrm>
            <a:off x="10279484" y="3707997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 bwMode="auto">
          <a:xfrm>
            <a:off x="7089388" y="3988437"/>
            <a:ext cx="492427" cy="18740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2" name="TextBox 36"/>
          <p:cNvSpPr txBox="1"/>
          <p:nvPr/>
        </p:nvSpPr>
        <p:spPr bwMode="auto">
          <a:xfrm>
            <a:off x="7109427" y="3923454"/>
            <a:ext cx="5040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录入商品信息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8799625" y="3979357"/>
            <a:ext cx="492427" cy="18740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4" name="TextBox 36"/>
          <p:cNvSpPr txBox="1"/>
          <p:nvPr/>
        </p:nvSpPr>
        <p:spPr bwMode="auto">
          <a:xfrm>
            <a:off x="8770680" y="3914374"/>
            <a:ext cx="5040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删除商品信息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9983656" y="3988437"/>
            <a:ext cx="492427" cy="18486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2" name="TextBox 36"/>
          <p:cNvSpPr txBox="1"/>
          <p:nvPr/>
        </p:nvSpPr>
        <p:spPr bwMode="auto">
          <a:xfrm>
            <a:off x="10003695" y="3923454"/>
            <a:ext cx="5040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注销普通账户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662113" y="3984805"/>
            <a:ext cx="492427" cy="18740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36"/>
          <p:cNvSpPr txBox="1"/>
          <p:nvPr/>
        </p:nvSpPr>
        <p:spPr bwMode="auto">
          <a:xfrm>
            <a:off x="7657660" y="3919822"/>
            <a:ext cx="5040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查找商品信息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>
            <a:off x="7907361" y="3697274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 bwMode="auto">
          <a:xfrm>
            <a:off x="8233844" y="3985721"/>
            <a:ext cx="492427" cy="18486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1" name="TextBox 36"/>
          <p:cNvSpPr txBox="1"/>
          <p:nvPr/>
        </p:nvSpPr>
        <p:spPr bwMode="auto">
          <a:xfrm>
            <a:off x="8237555" y="3920738"/>
            <a:ext cx="5040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更改商品信息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2" name="直接箭头连接符 101"/>
          <p:cNvCxnSpPr/>
          <p:nvPr/>
        </p:nvCxnSpPr>
        <p:spPr bwMode="auto">
          <a:xfrm>
            <a:off x="8487112" y="3681000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 bwMode="auto">
          <a:xfrm>
            <a:off x="9697124" y="3713445"/>
            <a:ext cx="965" cy="29116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 bwMode="auto">
          <a:xfrm>
            <a:off x="9409460" y="3993885"/>
            <a:ext cx="492427" cy="18486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0" name="TextBox 36"/>
          <p:cNvSpPr txBox="1"/>
          <p:nvPr/>
        </p:nvSpPr>
        <p:spPr bwMode="auto">
          <a:xfrm>
            <a:off x="9413171" y="3928902"/>
            <a:ext cx="5040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设置物流信息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5" name="直接箭头连接符 114"/>
          <p:cNvCxnSpPr/>
          <p:nvPr/>
        </p:nvCxnSpPr>
        <p:spPr bwMode="auto">
          <a:xfrm>
            <a:off x="5540960" y="3656599"/>
            <a:ext cx="0" cy="32004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36"/>
          <p:cNvSpPr txBox="1"/>
          <p:nvPr/>
        </p:nvSpPr>
        <p:spPr bwMode="auto">
          <a:xfrm>
            <a:off x="5264206" y="3900933"/>
            <a:ext cx="10222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查看、设置个人信息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5293151" y="3949588"/>
            <a:ext cx="907617" cy="1217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36916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2571751" y="2592918"/>
            <a:ext cx="1507067" cy="1504949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620080" y="2801554"/>
            <a:ext cx="5797551" cy="1161902"/>
            <a:chOff x="2814367" y="2024273"/>
            <a:chExt cx="4348365" cy="871258"/>
          </a:xfrm>
        </p:grpSpPr>
        <p:sp>
          <p:nvSpPr>
            <p:cNvPr id="24" name="文本框 23"/>
            <p:cNvSpPr txBox="1"/>
            <p:nvPr/>
          </p:nvSpPr>
          <p:spPr>
            <a:xfrm>
              <a:off x="2814367" y="2210909"/>
              <a:ext cx="4348365" cy="6846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5333" dirty="0">
                  <a:solidFill>
                    <a:schemeClr val="bg1"/>
                  </a:solidFill>
                  <a:latin typeface="+mn-ea"/>
                </a:rPr>
                <a:t>设计与实现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82685" y="2024273"/>
              <a:ext cx="1659014" cy="300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867" dirty="0">
                  <a:solidFill>
                    <a:schemeClr val="bg1"/>
                  </a:solidFill>
                  <a:latin typeface="+mn-ea"/>
                </a:rPr>
                <a:t>PART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FOUR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16486" y="321513"/>
            <a:ext cx="2897156" cy="1008439"/>
            <a:chOff x="184527" y="297451"/>
            <a:chExt cx="1363137" cy="473415"/>
          </a:xfrm>
        </p:grpSpPr>
        <p:pic>
          <p:nvPicPr>
            <p:cNvPr id="38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文本框 38"/>
            <p:cNvSpPr txBox="1"/>
            <p:nvPr/>
          </p:nvSpPr>
          <p:spPr>
            <a:xfrm>
              <a:off x="539990" y="376617"/>
              <a:ext cx="1007674" cy="274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</a:rPr>
                <a:t>目录页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606544" y="693359"/>
              <a:ext cx="5289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0463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5"/>
          <p:cNvCxnSpPr>
            <a:cxnSpLocks noChangeShapeType="1"/>
          </p:cNvCxnSpPr>
          <p:nvPr/>
        </p:nvCxnSpPr>
        <p:spPr bwMode="auto">
          <a:xfrm flipH="1">
            <a:off x="5309477" y="3232152"/>
            <a:ext cx="620183" cy="78104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直接箭头连接符 7"/>
          <p:cNvCxnSpPr>
            <a:cxnSpLocks noChangeShapeType="1"/>
          </p:cNvCxnSpPr>
          <p:nvPr/>
        </p:nvCxnSpPr>
        <p:spPr bwMode="auto">
          <a:xfrm>
            <a:off x="3821460" y="3232152"/>
            <a:ext cx="595419" cy="778333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环形箭头 5"/>
          <p:cNvSpPr/>
          <p:nvPr/>
        </p:nvSpPr>
        <p:spPr>
          <a:xfrm flipH="1">
            <a:off x="2970561" y="1682751"/>
            <a:ext cx="1703916" cy="170391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管理员</a:t>
            </a:r>
          </a:p>
        </p:txBody>
      </p:sp>
      <p:sp>
        <p:nvSpPr>
          <p:cNvPr id="7" name="TextBox 31"/>
          <p:cNvSpPr txBox="1"/>
          <p:nvPr/>
        </p:nvSpPr>
        <p:spPr>
          <a:xfrm>
            <a:off x="3921813" y="4028017"/>
            <a:ext cx="1879600" cy="481863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用户信息表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5078761" y="1682751"/>
            <a:ext cx="1703916" cy="170391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pPr algn="ct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消费</a:t>
            </a:r>
            <a:endParaRPr lang="en-US" altLang="zh-CN" sz="3200" b="1" dirty="0" smtClean="0">
              <a:solidFill>
                <a:schemeClr val="bg1"/>
              </a:solidFill>
              <a:latin typeface="微软雅黑"/>
              <a:cs typeface="+mn-ea"/>
              <a:sym typeface="+mn-lt"/>
            </a:endParaRPr>
          </a:p>
          <a:p>
            <a:pPr algn="ct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者</a:t>
            </a:r>
            <a:endParaRPr lang="zh-CN" altLang="en-US" sz="3200" b="1" dirty="0">
              <a:solidFill>
                <a:schemeClr val="bg1"/>
              </a:solidFill>
              <a:latin typeface="微软雅黑"/>
              <a:cs typeface="+mn-ea"/>
              <a:sym typeface="+mn-lt"/>
            </a:endParaRPr>
          </a:p>
        </p:txBody>
      </p:sp>
      <p:pic>
        <p:nvPicPr>
          <p:cNvPr id="3073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370418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数据库设计</a:t>
            </a:r>
          </a:p>
        </p:txBody>
      </p:sp>
      <p:cxnSp>
        <p:nvCxnSpPr>
          <p:cNvPr id="17" name="直接箭头连接符 5"/>
          <p:cNvCxnSpPr>
            <a:cxnSpLocks noChangeShapeType="1"/>
          </p:cNvCxnSpPr>
          <p:nvPr/>
        </p:nvCxnSpPr>
        <p:spPr bwMode="auto">
          <a:xfrm>
            <a:off x="7902632" y="3229436"/>
            <a:ext cx="0" cy="781049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环形箭头 17"/>
          <p:cNvSpPr/>
          <p:nvPr/>
        </p:nvSpPr>
        <p:spPr>
          <a:xfrm flipH="1">
            <a:off x="7051733" y="1680035"/>
            <a:ext cx="1703916" cy="170391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pPr algn="ct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消费</a:t>
            </a:r>
            <a:endParaRPr lang="en-US" altLang="zh-CN" sz="3200" b="1" dirty="0" smtClean="0">
              <a:solidFill>
                <a:schemeClr val="bg1"/>
              </a:solidFill>
              <a:latin typeface="微软雅黑"/>
              <a:cs typeface="+mn-ea"/>
              <a:sym typeface="+mn-lt"/>
            </a:endParaRPr>
          </a:p>
          <a:p>
            <a:pPr algn="ct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者</a:t>
            </a:r>
            <a:endParaRPr lang="zh-CN" altLang="en-US" sz="3200" b="1" dirty="0">
              <a:solidFill>
                <a:schemeClr val="bg1"/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19" name="TextBox 31"/>
          <p:cNvSpPr txBox="1"/>
          <p:nvPr/>
        </p:nvSpPr>
        <p:spPr>
          <a:xfrm>
            <a:off x="7282449" y="4051268"/>
            <a:ext cx="275962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商品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表、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Arial" pitchFamily="34" charset="0"/>
              </a:rPr>
              <a:t>消费者购物车信息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+mn-ea"/>
                <a:cs typeface="Arial" pitchFamily="34" charset="0"/>
              </a:rPr>
              <a:t>表、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Arial" pitchFamily="34" charset="0"/>
              </a:rPr>
              <a:t>消费者收藏商品信息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+mn-ea"/>
                <a:cs typeface="Arial" pitchFamily="34" charset="0"/>
              </a:rPr>
              <a:t>表、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+mn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+mn-ea"/>
                <a:cs typeface="Arial" pitchFamily="34" charset="0"/>
              </a:rPr>
              <a:t>消费者关注店铺信息表</a:t>
            </a:r>
          </a:p>
        </p:txBody>
      </p:sp>
    </p:spTree>
    <p:extLst>
      <p:ext uri="{BB962C8B-B14F-4D97-AF65-F5344CB8AC3E}">
        <p14:creationId xmlns:p14="http://schemas.microsoft.com/office/powerpoint/2010/main" val="560417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59" y="1150327"/>
            <a:ext cx="1132416" cy="153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7" y="370418"/>
            <a:ext cx="442384" cy="55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系统实现</a:t>
            </a:r>
          </a:p>
        </p:txBody>
      </p:sp>
      <p:sp>
        <p:nvSpPr>
          <p:cNvPr id="17" name="左右箭头 16"/>
          <p:cNvSpPr/>
          <p:nvPr/>
        </p:nvSpPr>
        <p:spPr>
          <a:xfrm>
            <a:off x="3596995" y="3612341"/>
            <a:ext cx="1356785" cy="342900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4956562" y="2220686"/>
            <a:ext cx="952501" cy="27840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7767494" y="1802931"/>
            <a:ext cx="2168442" cy="1511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36"/>
          <p:cNvSpPr txBox="1"/>
          <p:nvPr/>
        </p:nvSpPr>
        <p:spPr bwMode="auto">
          <a:xfrm>
            <a:off x="7881996" y="1832061"/>
            <a:ext cx="1833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+mn-ea"/>
              </a:rPr>
              <a:t>启动数据库，端口</a:t>
            </a:r>
            <a:r>
              <a:rPr lang="en-US" altLang="zh-CN" sz="2800" dirty="0" smtClean="0">
                <a:solidFill>
                  <a:schemeClr val="bg1"/>
                </a:solidFill>
                <a:latin typeface="+mn-ea"/>
              </a:rPr>
              <a:t>27017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左右箭头 23"/>
          <p:cNvSpPr/>
          <p:nvPr/>
        </p:nvSpPr>
        <p:spPr>
          <a:xfrm>
            <a:off x="5950024" y="3336208"/>
            <a:ext cx="1703170" cy="342900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 bwMode="auto">
          <a:xfrm>
            <a:off x="2547746" y="2387738"/>
            <a:ext cx="952501" cy="24017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36"/>
          <p:cNvSpPr txBox="1"/>
          <p:nvPr/>
        </p:nvSpPr>
        <p:spPr bwMode="auto">
          <a:xfrm>
            <a:off x="2601193" y="2680678"/>
            <a:ext cx="8704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客户端</a:t>
            </a:r>
          </a:p>
        </p:txBody>
      </p:sp>
      <p:sp>
        <p:nvSpPr>
          <p:cNvPr id="29" name="TextBox 36"/>
          <p:cNvSpPr txBox="1"/>
          <p:nvPr/>
        </p:nvSpPr>
        <p:spPr bwMode="auto">
          <a:xfrm>
            <a:off x="4997586" y="2257191"/>
            <a:ext cx="8704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+mn-ea"/>
              </a:rPr>
              <a:t>阿里云服务器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36"/>
          <p:cNvSpPr txBox="1"/>
          <p:nvPr/>
        </p:nvSpPr>
        <p:spPr bwMode="auto">
          <a:xfrm>
            <a:off x="3748966" y="3266215"/>
            <a:ext cx="1122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以太网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3867361" y="3209998"/>
            <a:ext cx="886105" cy="456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48966" y="5568043"/>
            <a:ext cx="2119072" cy="6613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http://39.108.71.60/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 bwMode="auto">
          <a:xfrm>
            <a:off x="7764778" y="3604459"/>
            <a:ext cx="2168442" cy="1511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36"/>
          <p:cNvSpPr txBox="1"/>
          <p:nvPr/>
        </p:nvSpPr>
        <p:spPr bwMode="auto">
          <a:xfrm>
            <a:off x="7879280" y="3633589"/>
            <a:ext cx="1833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+mn-ea"/>
              </a:rPr>
              <a:t>启动</a:t>
            </a:r>
            <a:r>
              <a:rPr lang="en-US" altLang="zh-CN" sz="2800" dirty="0" smtClean="0">
                <a:solidFill>
                  <a:schemeClr val="bg1"/>
                </a:solidFill>
                <a:latin typeface="+mn-ea"/>
              </a:rPr>
              <a:t>node</a:t>
            </a:r>
            <a:r>
              <a:rPr lang="zh-CN" altLang="en-US" sz="2800" dirty="0" smtClean="0">
                <a:solidFill>
                  <a:schemeClr val="bg1"/>
                </a:solidFill>
                <a:latin typeface="+mn-ea"/>
              </a:rPr>
              <a:t>项目，端口</a:t>
            </a:r>
            <a:r>
              <a:rPr lang="en-US" altLang="zh-CN" sz="2800" dirty="0" smtClean="0">
                <a:solidFill>
                  <a:schemeClr val="bg1"/>
                </a:solidFill>
                <a:latin typeface="+mn-ea"/>
              </a:rPr>
              <a:t>80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31889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2571751" y="2592918"/>
            <a:ext cx="1507067" cy="1504949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9756" y="2227170"/>
              <a:ext cx="750481" cy="614894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416486" y="321513"/>
            <a:ext cx="2897156" cy="1008439"/>
            <a:chOff x="184527" y="297451"/>
            <a:chExt cx="1363137" cy="473415"/>
          </a:xfrm>
        </p:grpSpPr>
        <p:pic>
          <p:nvPicPr>
            <p:cNvPr id="20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本框 20"/>
            <p:cNvSpPr txBox="1"/>
            <p:nvPr/>
          </p:nvSpPr>
          <p:spPr>
            <a:xfrm>
              <a:off x="539990" y="376617"/>
              <a:ext cx="1007674" cy="274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</a:rPr>
                <a:t>目录页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06544" y="693359"/>
              <a:ext cx="5289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620080" y="2795060"/>
            <a:ext cx="5797551" cy="1168397"/>
            <a:chOff x="2814367" y="2019403"/>
            <a:chExt cx="4348365" cy="876128"/>
          </a:xfrm>
        </p:grpSpPr>
        <p:sp>
          <p:nvSpPr>
            <p:cNvPr id="24" name="文本框 23"/>
            <p:cNvSpPr txBox="1"/>
            <p:nvPr/>
          </p:nvSpPr>
          <p:spPr>
            <a:xfrm>
              <a:off x="2814367" y="2210909"/>
              <a:ext cx="4348365" cy="6846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5333" dirty="0">
                  <a:solidFill>
                    <a:schemeClr val="bg1"/>
                  </a:solidFill>
                  <a:latin typeface="+mn-ea"/>
                </a:rPr>
                <a:t>系统演示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30312" y="2019403"/>
              <a:ext cx="1659014" cy="300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867" dirty="0">
                  <a:solidFill>
                    <a:schemeClr val="bg1"/>
                  </a:solidFill>
                  <a:latin typeface="+mn-ea"/>
                </a:rPr>
                <a:t>PART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SIX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74944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155700" y="368300"/>
            <a:ext cx="9055100" cy="6239095"/>
            <a:chOff x="839089" y="1015825"/>
            <a:chExt cx="4688114" cy="4877531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313380" y="1015825"/>
              <a:ext cx="1482151" cy="1487649"/>
              <a:chOff x="3130077" y="1143064"/>
              <a:chExt cx="1735225" cy="1741663"/>
            </a:xfrm>
          </p:grpSpPr>
          <p:cxnSp>
            <p:nvCxnSpPr>
              <p:cNvPr id="24" name="直接连接符 23"/>
              <p:cNvCxnSpPr>
                <a:endCxn id="27" idx="3"/>
              </p:cNvCxnSpPr>
              <p:nvPr/>
            </p:nvCxnSpPr>
            <p:spPr>
              <a:xfrm rot="297887" flipV="1">
                <a:off x="3130693" y="2229711"/>
                <a:ext cx="810282" cy="56979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>
                <a:stCxn id="27" idx="5"/>
              </p:cNvCxnSpPr>
              <p:nvPr/>
            </p:nvCxnSpPr>
            <p:spPr>
              <a:xfrm rot="297887">
                <a:off x="4141382" y="2296346"/>
                <a:ext cx="723553" cy="58466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3920813" y="1138232"/>
                <a:ext cx="289916" cy="131796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839089" y="2463214"/>
              <a:ext cx="4688114" cy="3430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453773" y="1587411"/>
            <a:ext cx="3937549" cy="54995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+mn-ea"/>
              </a:rPr>
              <a:t>注册、登录界面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80" y="2227891"/>
            <a:ext cx="2467183" cy="43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53" y="2217517"/>
            <a:ext cx="2423886" cy="439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957" y="2219728"/>
            <a:ext cx="2447016" cy="437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89301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155700" y="1073421"/>
            <a:ext cx="9055100" cy="5360036"/>
            <a:chOff x="839089" y="1455756"/>
            <a:chExt cx="4688114" cy="4308627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469326" y="1455756"/>
              <a:ext cx="1476777" cy="1461935"/>
              <a:chOff x="3268708" y="1671765"/>
              <a:chExt cx="1728934" cy="1711558"/>
            </a:xfrm>
          </p:grpSpPr>
          <p:cxnSp>
            <p:nvCxnSpPr>
              <p:cNvPr id="24" name="直接连接符 23"/>
              <p:cNvCxnSpPr/>
              <p:nvPr/>
            </p:nvCxnSpPr>
            <p:spPr>
              <a:xfrm rot="297887" flipV="1">
                <a:off x="3268708" y="2730910"/>
                <a:ext cx="810282" cy="56979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274089" y="2798661"/>
                <a:ext cx="723553" cy="58466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030335" y="1671765"/>
                <a:ext cx="289916" cy="131796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839089" y="2870845"/>
              <a:ext cx="4688114" cy="289353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646478" y="1965970"/>
            <a:ext cx="3119437" cy="549959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+mn-ea"/>
              </a:rPr>
              <a:t>个人信息相关界面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2867952"/>
            <a:ext cx="1973492" cy="352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16" y="2873897"/>
            <a:ext cx="1990725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30" y="2873898"/>
            <a:ext cx="1991352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89271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197604" y="593096"/>
            <a:ext cx="9055100" cy="5196382"/>
            <a:chOff x="839089" y="1458260"/>
            <a:chExt cx="4688114" cy="3500720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398815" y="1458260"/>
              <a:ext cx="1546854" cy="1155657"/>
              <a:chOff x="3201574" y="1671765"/>
              <a:chExt cx="1810976" cy="1352984"/>
            </a:xfrm>
          </p:grpSpPr>
          <p:cxnSp>
            <p:nvCxnSpPr>
              <p:cNvPr id="24" name="直接连接符 23"/>
              <p:cNvCxnSpPr/>
              <p:nvPr/>
            </p:nvCxnSpPr>
            <p:spPr>
              <a:xfrm rot="297887" flipV="1">
                <a:off x="3201574" y="2367280"/>
                <a:ext cx="796343" cy="503668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288997" y="2440087"/>
                <a:ext cx="723553" cy="58466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030334" y="1671765"/>
                <a:ext cx="261813" cy="119020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839089" y="2538644"/>
              <a:ext cx="4688114" cy="2420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984403" y="1442282"/>
            <a:ext cx="3119437" cy="549959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+mn-ea"/>
              </a:rPr>
              <a:t>主页和详情页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12" y="2184668"/>
            <a:ext cx="2020886" cy="35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71" y="2196791"/>
            <a:ext cx="2018144" cy="35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74047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155700" y="188560"/>
            <a:ext cx="9055100" cy="6032625"/>
            <a:chOff x="839089" y="875311"/>
            <a:chExt cx="4688114" cy="5018045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614767" y="875311"/>
              <a:ext cx="941661" cy="1130971"/>
              <a:chOff x="3515094" y="983117"/>
              <a:chExt cx="1102447" cy="1324084"/>
            </a:xfrm>
          </p:grpSpPr>
          <p:cxnSp>
            <p:nvCxnSpPr>
              <p:cNvPr id="24" name="直接连接符 23"/>
              <p:cNvCxnSpPr>
                <a:endCxn id="27" idx="3"/>
              </p:cNvCxnSpPr>
              <p:nvPr/>
            </p:nvCxnSpPr>
            <p:spPr>
              <a:xfrm rot="297887" flipV="1">
                <a:off x="3515094" y="1667791"/>
                <a:ext cx="496740" cy="571665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165484" y="1745322"/>
                <a:ext cx="452057" cy="561879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000179" y="983117"/>
                <a:ext cx="185091" cy="84142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839089" y="1993938"/>
              <a:ext cx="4688114" cy="38994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155701" y="1084448"/>
            <a:ext cx="3654502" cy="5493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查找商品及查找结果界面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1" y="1633829"/>
            <a:ext cx="2437056" cy="431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51" y="1641993"/>
            <a:ext cx="2419522" cy="431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98" y="1640498"/>
            <a:ext cx="2428193" cy="431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9810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751417" y="326707"/>
            <a:ext cx="9726080" cy="5902438"/>
            <a:chOff x="715850" y="743814"/>
            <a:chExt cx="5035502" cy="5044100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541022" y="743814"/>
              <a:ext cx="1476777" cy="1461936"/>
              <a:chOff x="3424465" y="848652"/>
              <a:chExt cx="1728934" cy="1711559"/>
            </a:xfrm>
          </p:grpSpPr>
          <p:cxnSp>
            <p:nvCxnSpPr>
              <p:cNvPr id="24" name="直接连接符 23"/>
              <p:cNvCxnSpPr/>
              <p:nvPr/>
            </p:nvCxnSpPr>
            <p:spPr>
              <a:xfrm rot="297887" flipV="1">
                <a:off x="3424465" y="1907797"/>
                <a:ext cx="810282" cy="56979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429846" y="1975549"/>
                <a:ext cx="723553" cy="58466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186092" y="848652"/>
                <a:ext cx="289916" cy="131796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715850" y="2217694"/>
              <a:ext cx="5035502" cy="35702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676401" y="1292873"/>
            <a:ext cx="3628016" cy="4812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购物车相关界面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11" y="2051392"/>
            <a:ext cx="2317296" cy="412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84" y="2051392"/>
            <a:ext cx="2359479" cy="41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89228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455083" y="408518"/>
            <a:ext cx="3503736" cy="1180231"/>
            <a:chOff x="184526" y="297451"/>
            <a:chExt cx="2358115" cy="736985"/>
          </a:xfrm>
        </p:grpSpPr>
        <p:pic>
          <p:nvPicPr>
            <p:cNvPr id="14367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6" y="297451"/>
              <a:ext cx="656971" cy="736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841497" y="449208"/>
              <a:ext cx="1701144" cy="3651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 flipV="1">
              <a:off x="906956" y="882978"/>
              <a:ext cx="804718" cy="9272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376767" y="2328335"/>
            <a:ext cx="3655484" cy="1255220"/>
            <a:chOff x="219753" y="1976522"/>
            <a:chExt cx="2741551" cy="941798"/>
          </a:xfrm>
        </p:grpSpPr>
        <p:sp>
          <p:nvSpPr>
            <p:cNvPr id="69" name="文本框 38"/>
            <p:cNvSpPr txBox="1"/>
            <p:nvPr/>
          </p:nvSpPr>
          <p:spPr>
            <a:xfrm>
              <a:off x="219753" y="2418027"/>
              <a:ext cx="2741551" cy="5002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CN" sz="3733" dirty="0">
                  <a:solidFill>
                    <a:schemeClr val="bg1"/>
                  </a:solidFill>
                  <a:latin typeface="+mn-ea"/>
                </a:rPr>
                <a:t>CONTENTS</a:t>
              </a:r>
              <a:endParaRPr lang="zh-CN" altLang="en-US" sz="3733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0" name="文本框 11"/>
            <p:cNvSpPr txBox="1"/>
            <p:nvPr/>
          </p:nvSpPr>
          <p:spPr>
            <a:xfrm>
              <a:off x="1980251" y="1976522"/>
              <a:ext cx="958414" cy="56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267" dirty="0">
                  <a:solidFill>
                    <a:schemeClr val="bg1"/>
                  </a:solidFill>
                  <a:latin typeface="+mn-ea"/>
                </a:rPr>
                <a:t>目录</a:t>
              </a: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5403851" y="2520952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主要工作</a:t>
            </a: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4823787" y="2423585"/>
            <a:ext cx="569475" cy="666786"/>
            <a:chOff x="3555412" y="2047768"/>
            <a:chExt cx="427675" cy="499464"/>
          </a:xfrm>
        </p:grpSpPr>
        <p:sp>
          <p:nvSpPr>
            <p:cNvPr id="73" name="文本框 16"/>
            <p:cNvSpPr txBox="1"/>
            <p:nvPr/>
          </p:nvSpPr>
          <p:spPr>
            <a:xfrm>
              <a:off x="3555412" y="2047768"/>
              <a:ext cx="318058" cy="4994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733" dirty="0">
                  <a:solidFill>
                    <a:schemeClr val="bg1"/>
                  </a:solidFill>
                  <a:latin typeface="+mn-ea"/>
                </a:rPr>
                <a:t>1</a:t>
              </a:r>
              <a:endParaRPr lang="zh-CN" altLang="en-US" sz="3733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6698" y="2226931"/>
              <a:ext cx="246389" cy="247340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/>
          <p:nvPr/>
        </p:nvSpPr>
        <p:spPr>
          <a:xfrm>
            <a:off x="8851901" y="255481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设计与实现</a:t>
            </a:r>
          </a:p>
        </p:txBody>
      </p:sp>
      <p:grpSp>
        <p:nvGrpSpPr>
          <p:cNvPr id="76" name="组合 75"/>
          <p:cNvGrpSpPr>
            <a:grpSpLocks/>
          </p:cNvGrpSpPr>
          <p:nvPr/>
        </p:nvGrpSpPr>
        <p:grpSpPr bwMode="auto">
          <a:xfrm>
            <a:off x="8231625" y="2436285"/>
            <a:ext cx="611807" cy="666786"/>
            <a:chOff x="6111658" y="2057986"/>
            <a:chExt cx="459068" cy="499464"/>
          </a:xfrm>
        </p:grpSpPr>
        <p:sp>
          <p:nvSpPr>
            <p:cNvPr id="77" name="文本框 20"/>
            <p:cNvSpPr txBox="1"/>
            <p:nvPr/>
          </p:nvSpPr>
          <p:spPr>
            <a:xfrm>
              <a:off x="6111658" y="2057986"/>
              <a:ext cx="317782" cy="4994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733" dirty="0">
                  <a:solidFill>
                    <a:schemeClr val="bg1"/>
                  </a:solidFill>
                  <a:latin typeface="+mn-ea"/>
                </a:rPr>
                <a:t>4</a:t>
              </a:r>
              <a:endParaRPr lang="zh-CN" altLang="en-US" sz="3733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550" y="2227636"/>
              <a:ext cx="246176" cy="245755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/>
          <p:nvPr/>
        </p:nvSpPr>
        <p:spPr>
          <a:xfrm>
            <a:off x="5403851" y="3293534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相关技术</a:t>
            </a:r>
          </a:p>
        </p:txBody>
      </p: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4823787" y="3196168"/>
            <a:ext cx="569475" cy="666786"/>
            <a:chOff x="3555412" y="2627150"/>
            <a:chExt cx="427675" cy="499464"/>
          </a:xfrm>
        </p:grpSpPr>
        <p:sp>
          <p:nvSpPr>
            <p:cNvPr id="81" name="文本框 23"/>
            <p:cNvSpPr txBox="1"/>
            <p:nvPr/>
          </p:nvSpPr>
          <p:spPr>
            <a:xfrm>
              <a:off x="3555412" y="2627150"/>
              <a:ext cx="318058" cy="4994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733" dirty="0">
                  <a:solidFill>
                    <a:schemeClr val="bg1"/>
                  </a:solidFill>
                  <a:latin typeface="+mn-ea"/>
                </a:rPr>
                <a:t>2</a:t>
              </a:r>
              <a:endParaRPr lang="zh-CN" altLang="en-US" sz="3733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6698" y="2806314"/>
              <a:ext cx="246389" cy="247340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/>
          <p:nvPr/>
        </p:nvSpPr>
        <p:spPr>
          <a:xfrm>
            <a:off x="8851901" y="3325285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论文总结</a:t>
            </a:r>
          </a:p>
        </p:txBody>
      </p:sp>
      <p:grpSp>
        <p:nvGrpSpPr>
          <p:cNvPr id="84" name="组合 83"/>
          <p:cNvGrpSpPr>
            <a:grpSpLocks/>
          </p:cNvGrpSpPr>
          <p:nvPr/>
        </p:nvGrpSpPr>
        <p:grpSpPr bwMode="auto">
          <a:xfrm>
            <a:off x="8231625" y="3208868"/>
            <a:ext cx="611807" cy="666786"/>
            <a:chOff x="6111658" y="2637368"/>
            <a:chExt cx="459068" cy="499464"/>
          </a:xfrm>
        </p:grpSpPr>
        <p:sp>
          <p:nvSpPr>
            <p:cNvPr id="85" name="文本框 26"/>
            <p:cNvSpPr txBox="1"/>
            <p:nvPr/>
          </p:nvSpPr>
          <p:spPr>
            <a:xfrm>
              <a:off x="6111658" y="2637368"/>
              <a:ext cx="317782" cy="4994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733" dirty="0">
                  <a:solidFill>
                    <a:schemeClr val="bg1"/>
                  </a:solidFill>
                  <a:latin typeface="+mn-ea"/>
                </a:rPr>
                <a:t>5</a:t>
              </a:r>
              <a:endParaRPr lang="zh-CN" altLang="en-US" sz="3733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550" y="2807019"/>
              <a:ext cx="246176" cy="245754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/>
          <p:nvPr/>
        </p:nvSpPr>
        <p:spPr>
          <a:xfrm>
            <a:off x="5403851" y="4057652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系统分析</a:t>
            </a:r>
          </a:p>
        </p:txBody>
      </p:sp>
      <p:grpSp>
        <p:nvGrpSpPr>
          <p:cNvPr id="88" name="组合 87"/>
          <p:cNvGrpSpPr>
            <a:grpSpLocks/>
          </p:cNvGrpSpPr>
          <p:nvPr/>
        </p:nvGrpSpPr>
        <p:grpSpPr bwMode="auto">
          <a:xfrm>
            <a:off x="4823787" y="3960287"/>
            <a:ext cx="569475" cy="666786"/>
            <a:chOff x="3555412" y="3200893"/>
            <a:chExt cx="427675" cy="499464"/>
          </a:xfrm>
        </p:grpSpPr>
        <p:sp>
          <p:nvSpPr>
            <p:cNvPr id="89" name="文本框 29"/>
            <p:cNvSpPr txBox="1"/>
            <p:nvPr/>
          </p:nvSpPr>
          <p:spPr>
            <a:xfrm>
              <a:off x="3555412" y="3200893"/>
              <a:ext cx="318058" cy="4994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733" dirty="0">
                  <a:solidFill>
                    <a:schemeClr val="bg1"/>
                  </a:solidFill>
                  <a:latin typeface="+mn-ea"/>
                </a:rPr>
                <a:t>3</a:t>
              </a:r>
              <a:endParaRPr lang="zh-CN" altLang="en-US" sz="3733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6698" y="3380056"/>
              <a:ext cx="246389" cy="247340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33"/>
          <p:cNvSpPr txBox="1"/>
          <p:nvPr/>
        </p:nvSpPr>
        <p:spPr>
          <a:xfrm>
            <a:off x="8851900" y="409151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系统演示</a:t>
            </a:r>
          </a:p>
        </p:txBody>
      </p:sp>
      <p:grpSp>
        <p:nvGrpSpPr>
          <p:cNvPr id="92" name="组合 91"/>
          <p:cNvGrpSpPr>
            <a:grpSpLocks/>
          </p:cNvGrpSpPr>
          <p:nvPr/>
        </p:nvGrpSpPr>
        <p:grpSpPr bwMode="auto">
          <a:xfrm>
            <a:off x="8231625" y="3975099"/>
            <a:ext cx="611807" cy="666786"/>
            <a:chOff x="6111658" y="3211111"/>
            <a:chExt cx="459068" cy="500982"/>
          </a:xfrm>
        </p:grpSpPr>
        <p:sp>
          <p:nvSpPr>
            <p:cNvPr id="93" name="文本框 32"/>
            <p:cNvSpPr txBox="1"/>
            <p:nvPr/>
          </p:nvSpPr>
          <p:spPr>
            <a:xfrm>
              <a:off x="6111658" y="3211111"/>
              <a:ext cx="317782" cy="50098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3733" dirty="0">
                  <a:solidFill>
                    <a:schemeClr val="bg1"/>
                  </a:solidFill>
                  <a:latin typeface="+mn-ea"/>
                </a:rPr>
                <a:t>6</a:t>
              </a:r>
              <a:endParaRPr lang="zh-CN" altLang="en-US" sz="3733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6324550" y="3381277"/>
              <a:ext cx="246176" cy="244911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4453467" y="2546352"/>
            <a:ext cx="0" cy="2061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30897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2.22222E-6 3.08642E-6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751417" y="326707"/>
            <a:ext cx="9726080" cy="5902438"/>
            <a:chOff x="715850" y="743814"/>
            <a:chExt cx="5035502" cy="5044100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541022" y="743814"/>
              <a:ext cx="1476777" cy="1461936"/>
              <a:chOff x="3424465" y="848652"/>
              <a:chExt cx="1728934" cy="1711559"/>
            </a:xfrm>
          </p:grpSpPr>
          <p:cxnSp>
            <p:nvCxnSpPr>
              <p:cNvPr id="24" name="直接连接符 23"/>
              <p:cNvCxnSpPr/>
              <p:nvPr/>
            </p:nvCxnSpPr>
            <p:spPr>
              <a:xfrm rot="297887" flipV="1">
                <a:off x="3424465" y="1907797"/>
                <a:ext cx="810282" cy="56979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429846" y="1975549"/>
                <a:ext cx="723553" cy="58466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186092" y="848652"/>
                <a:ext cx="289916" cy="131796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715850" y="2217694"/>
              <a:ext cx="5035502" cy="35702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334736" y="1421448"/>
            <a:ext cx="4463837" cy="5493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未下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单、已下单、评价商品界面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37" y="2109723"/>
            <a:ext cx="2322059" cy="41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2109723"/>
            <a:ext cx="2297566" cy="409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43" y="2109724"/>
            <a:ext cx="2321228" cy="409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33707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155700" y="188561"/>
            <a:ext cx="9055100" cy="6418834"/>
            <a:chOff x="839089" y="875311"/>
            <a:chExt cx="4688114" cy="5018045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614767" y="875311"/>
              <a:ext cx="941661" cy="1130971"/>
              <a:chOff x="3515094" y="983117"/>
              <a:chExt cx="1102447" cy="1324084"/>
            </a:xfrm>
          </p:grpSpPr>
          <p:cxnSp>
            <p:nvCxnSpPr>
              <p:cNvPr id="24" name="直接连接符 23"/>
              <p:cNvCxnSpPr>
                <a:endCxn id="27" idx="3"/>
              </p:cNvCxnSpPr>
              <p:nvPr/>
            </p:nvCxnSpPr>
            <p:spPr>
              <a:xfrm rot="297887" flipV="1">
                <a:off x="3515094" y="1667791"/>
                <a:ext cx="496740" cy="571665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165484" y="1745322"/>
                <a:ext cx="452057" cy="561879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000179" y="983117"/>
                <a:ext cx="185091" cy="84142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839089" y="1993938"/>
              <a:ext cx="4688114" cy="38994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906237" y="1084448"/>
            <a:ext cx="3903966" cy="5493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关注商品及收藏店铺界面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5" y="1747156"/>
            <a:ext cx="2626361" cy="464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268" y="1704695"/>
            <a:ext cx="2597556" cy="461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72710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751417" y="326707"/>
            <a:ext cx="9726080" cy="6035994"/>
            <a:chOff x="715850" y="743814"/>
            <a:chExt cx="5035502" cy="5158234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541022" y="743814"/>
              <a:ext cx="1476777" cy="1461936"/>
              <a:chOff x="3424465" y="848652"/>
              <a:chExt cx="1728934" cy="1711559"/>
            </a:xfrm>
          </p:grpSpPr>
          <p:cxnSp>
            <p:nvCxnSpPr>
              <p:cNvPr id="24" name="直接连接符 23"/>
              <p:cNvCxnSpPr/>
              <p:nvPr/>
            </p:nvCxnSpPr>
            <p:spPr>
              <a:xfrm rot="297887" flipV="1">
                <a:off x="3424465" y="1907797"/>
                <a:ext cx="810282" cy="56979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429846" y="1975549"/>
                <a:ext cx="723553" cy="58466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186092" y="848652"/>
                <a:ext cx="289916" cy="131796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715850" y="2217694"/>
              <a:ext cx="5035502" cy="36843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318498" y="1381988"/>
            <a:ext cx="3628016" cy="4812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后台信息录入界面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70" y="2146738"/>
            <a:ext cx="2362541" cy="42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95104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889000" y="593096"/>
            <a:ext cx="9363704" cy="5477505"/>
            <a:chOff x="679315" y="1458260"/>
            <a:chExt cx="4847888" cy="3690108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398815" y="1458260"/>
              <a:ext cx="1546854" cy="1155657"/>
              <a:chOff x="3201574" y="1671765"/>
              <a:chExt cx="1810976" cy="1352984"/>
            </a:xfrm>
          </p:grpSpPr>
          <p:cxnSp>
            <p:nvCxnSpPr>
              <p:cNvPr id="24" name="直接连接符 23"/>
              <p:cNvCxnSpPr/>
              <p:nvPr/>
            </p:nvCxnSpPr>
            <p:spPr>
              <a:xfrm rot="297887" flipV="1">
                <a:off x="3201574" y="2367280"/>
                <a:ext cx="796343" cy="503668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288997" y="2440087"/>
                <a:ext cx="723553" cy="58466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030334" y="1671765"/>
                <a:ext cx="261813" cy="119020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679315" y="2538644"/>
              <a:ext cx="4847888" cy="26097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751418" y="1473037"/>
            <a:ext cx="3835389" cy="5493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后台信息查找删除修改界面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72" y="2196792"/>
            <a:ext cx="2124144" cy="378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57" y="2238016"/>
            <a:ext cx="2132640" cy="379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32594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155700" y="188561"/>
            <a:ext cx="9055100" cy="6418834"/>
            <a:chOff x="839089" y="875311"/>
            <a:chExt cx="4688114" cy="5018045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614767" y="875311"/>
              <a:ext cx="941661" cy="1130971"/>
              <a:chOff x="3515094" y="983117"/>
              <a:chExt cx="1102447" cy="1324084"/>
            </a:xfrm>
          </p:grpSpPr>
          <p:cxnSp>
            <p:nvCxnSpPr>
              <p:cNvPr id="24" name="直接连接符 23"/>
              <p:cNvCxnSpPr>
                <a:endCxn id="27" idx="3"/>
              </p:cNvCxnSpPr>
              <p:nvPr/>
            </p:nvCxnSpPr>
            <p:spPr>
              <a:xfrm rot="297887" flipV="1">
                <a:off x="3515094" y="1667791"/>
                <a:ext cx="496740" cy="571665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165484" y="1745322"/>
                <a:ext cx="452057" cy="561879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000179" y="983117"/>
                <a:ext cx="185091" cy="84142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839089" y="1993938"/>
              <a:ext cx="4688114" cy="38994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409701" y="1084448"/>
            <a:ext cx="3400502" cy="4812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物流状态设置界面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321" y="1667554"/>
            <a:ext cx="2753672" cy="489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65" y="1667553"/>
            <a:ext cx="2768392" cy="489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51081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155700" y="188561"/>
            <a:ext cx="9055100" cy="6418834"/>
            <a:chOff x="839089" y="875311"/>
            <a:chExt cx="4688114" cy="5018045"/>
          </a:xfrm>
        </p:grpSpPr>
        <p:grpSp>
          <p:nvGrpSpPr>
            <p:cNvPr id="22" name="组合 4"/>
            <p:cNvGrpSpPr>
              <a:grpSpLocks/>
            </p:cNvGrpSpPr>
            <p:nvPr/>
          </p:nvGrpSpPr>
          <p:grpSpPr bwMode="auto">
            <a:xfrm rot="-297887">
              <a:off x="2614767" y="875311"/>
              <a:ext cx="941661" cy="1130971"/>
              <a:chOff x="3515094" y="983117"/>
              <a:chExt cx="1102447" cy="1324084"/>
            </a:xfrm>
          </p:grpSpPr>
          <p:cxnSp>
            <p:nvCxnSpPr>
              <p:cNvPr id="24" name="直接连接符 23"/>
              <p:cNvCxnSpPr>
                <a:endCxn id="27" idx="3"/>
              </p:cNvCxnSpPr>
              <p:nvPr/>
            </p:nvCxnSpPr>
            <p:spPr>
              <a:xfrm rot="297887" flipV="1">
                <a:off x="3515094" y="1667791"/>
                <a:ext cx="496740" cy="571665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297887">
                <a:off x="4165484" y="1745322"/>
                <a:ext cx="452057" cy="561879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7" name="椭圆 26"/>
              <p:cNvSpPr/>
              <p:nvPr/>
            </p:nvSpPr>
            <p:spPr>
              <a:xfrm>
                <a:off x="4000179" y="983117"/>
                <a:ext cx="185091" cy="84142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839089" y="1993938"/>
              <a:ext cx="4688114" cy="38994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409701" y="1084448"/>
            <a:ext cx="3400502" cy="4812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用户注销界面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680" y="1655974"/>
            <a:ext cx="2757139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6536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系统演示</a:t>
            </a:r>
          </a:p>
        </p:txBody>
      </p:sp>
      <p:sp>
        <p:nvSpPr>
          <p:cNvPr id="28" name="矩形 27"/>
          <p:cNvSpPr/>
          <p:nvPr/>
        </p:nvSpPr>
        <p:spPr>
          <a:xfrm>
            <a:off x="1409701" y="1084448"/>
            <a:ext cx="3400502" cy="48128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总流程动图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67" y="470833"/>
            <a:ext cx="3319801" cy="58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7397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5427132" y="2692402"/>
            <a:ext cx="4021667" cy="1222040"/>
            <a:chOff x="4070982" y="2019402"/>
            <a:chExt cx="2255503" cy="916352"/>
          </a:xfrm>
        </p:grpSpPr>
        <p:sp>
          <p:nvSpPr>
            <p:cNvPr id="24" name="文本框 23"/>
            <p:cNvSpPr txBox="1"/>
            <p:nvPr/>
          </p:nvSpPr>
          <p:spPr>
            <a:xfrm>
              <a:off x="4070982" y="2251132"/>
              <a:ext cx="2255503" cy="6846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5333" dirty="0">
                  <a:solidFill>
                    <a:schemeClr val="bg1"/>
                  </a:solidFill>
                  <a:latin typeface="+mn-ea"/>
                </a:rPr>
                <a:t>论文总结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18600" y="2019402"/>
              <a:ext cx="1331715" cy="2846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867" dirty="0">
                  <a:solidFill>
                    <a:schemeClr val="bg1"/>
                  </a:solidFill>
                  <a:latin typeface="+mn-ea"/>
                </a:rPr>
                <a:t>PART FIVE</a:t>
              </a:r>
              <a:endParaRPr lang="zh-CN" altLang="en-US" sz="1867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3757084" y="2592918"/>
            <a:ext cx="1504949" cy="1504949"/>
            <a:chOff x="2817516" y="1944350"/>
            <a:chExt cx="1129689" cy="1129689"/>
          </a:xfrm>
        </p:grpSpPr>
        <p:sp>
          <p:nvSpPr>
            <p:cNvPr id="38" name="椭圆 37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3195668" y="2160437"/>
              <a:ext cx="444885" cy="65779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416486" y="321513"/>
            <a:ext cx="2897156" cy="1008439"/>
            <a:chOff x="184527" y="297451"/>
            <a:chExt cx="1363137" cy="473415"/>
          </a:xfrm>
        </p:grpSpPr>
        <p:pic>
          <p:nvPicPr>
            <p:cNvPr id="13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文本框 14"/>
            <p:cNvSpPr txBox="1"/>
            <p:nvPr/>
          </p:nvSpPr>
          <p:spPr>
            <a:xfrm>
              <a:off x="539990" y="376617"/>
              <a:ext cx="1007674" cy="274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</a:rPr>
                <a:t>目录页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06544" y="693359"/>
              <a:ext cx="5289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077221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6" y="370418"/>
            <a:ext cx="638999" cy="7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 flipV="1">
            <a:off x="1571475" y="1526419"/>
            <a:ext cx="8054218" cy="9374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>
              <a:solidFill>
                <a:schemeClr val="bg1"/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4866" y="1829769"/>
            <a:ext cx="11390691" cy="390106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正如前面所说，该系统采用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HTML+CSS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构建网页框架，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jQuery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实现接口的调用和页面数据的渲染，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Node.js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实现接口，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MongoDB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搭建数据库。该项目的亮点在于同时集普通用户系统和后台管理系统为一体，注册时密码通过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DES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加密之后存储在数据库中。这个项目有几个技术难点，比如如何实现点击商品栏弹出的详情弹框刚好显示该商品的详情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?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这个问题可以通过在每个商品栏的末尾插入一个样式为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display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none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；的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span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元素节点，这个元素节点里面储存着商品的其他信息，在弹框点击的时候，调用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this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对象的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text()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方法获取点击的元素的信息，然后渲染在弹框</a:t>
            </a:r>
            <a:r>
              <a:rPr lang="zh-CN" altLang="en-US" sz="240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里面。</a:t>
            </a:r>
            <a:endParaRPr lang="zh-CN" altLang="en-US" sz="2400" dirty="0">
              <a:solidFill>
                <a:schemeClr val="bg1"/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273880491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6" y="370418"/>
            <a:ext cx="638999" cy="7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 flipV="1">
            <a:off x="1571475" y="1526419"/>
            <a:ext cx="8054218" cy="9374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400">
              <a:solidFill>
                <a:schemeClr val="bg1"/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4866" y="1829769"/>
            <a:ext cx="11390691" cy="230832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又比如页面跳转的时候，如何提取上一个页面的信息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?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这个问题可以通过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web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本地存储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sessionStroage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或者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localStroage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来实现，也可通过存储到数据库再从数据库调取来实现，但是后面这个方法无疑多</a:t>
            </a:r>
            <a:r>
              <a:rPr lang="zh-CN" altLang="en-US" sz="240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增加</a:t>
            </a:r>
            <a:r>
              <a:rPr lang="zh-CN" altLang="en-US" sz="240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了</a:t>
            </a:r>
            <a:r>
              <a:rPr lang="zh-CN" altLang="en-US" sz="240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两</a:t>
            </a:r>
            <a:r>
              <a:rPr lang="zh-CN" altLang="en-US" sz="240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次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cs typeface="+mn-ea"/>
                <a:sym typeface="+mn-lt"/>
              </a:rPr>
              <a:t>请求，对于前端优化来说，这是不友好的！</a:t>
            </a:r>
            <a:endParaRPr lang="zh-CN" altLang="en-US" sz="2400" dirty="0">
              <a:solidFill>
                <a:schemeClr val="bg1"/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论文总结</a:t>
            </a:r>
          </a:p>
        </p:txBody>
      </p:sp>
    </p:spTree>
    <p:extLst>
      <p:ext uri="{BB962C8B-B14F-4D97-AF65-F5344CB8AC3E}">
        <p14:creationId xmlns:p14="http://schemas.microsoft.com/office/powerpoint/2010/main" val="361063537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317500" y="395818"/>
            <a:ext cx="3146996" cy="1155396"/>
            <a:chOff x="184527" y="297451"/>
            <a:chExt cx="1385961" cy="473415"/>
          </a:xfrm>
        </p:grpSpPr>
        <p:pic>
          <p:nvPicPr>
            <p:cNvPr id="16393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62814" y="443391"/>
              <a:ext cx="1007674" cy="2396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45696" y="682998"/>
              <a:ext cx="50085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4163483" y="2694665"/>
            <a:ext cx="1504951" cy="1504949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2675274" y="1815037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5958417" y="2923264"/>
            <a:ext cx="5797551" cy="1168399"/>
            <a:chOff x="2814367" y="2019402"/>
            <a:chExt cx="4348365" cy="876129"/>
          </a:xfrm>
        </p:grpSpPr>
        <p:sp>
          <p:nvSpPr>
            <p:cNvPr id="19" name="文本框 18"/>
            <p:cNvSpPr txBox="1"/>
            <p:nvPr/>
          </p:nvSpPr>
          <p:spPr>
            <a:xfrm>
              <a:off x="2814367" y="2210909"/>
              <a:ext cx="4348365" cy="6846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5333" dirty="0">
                  <a:solidFill>
                    <a:schemeClr val="bg1"/>
                  </a:solidFill>
                  <a:latin typeface="+mn-ea"/>
                </a:rPr>
                <a:t>主要工作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30312" y="2019402"/>
              <a:ext cx="1659014" cy="2846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867" dirty="0">
                  <a:solidFill>
                    <a:schemeClr val="bg1"/>
                  </a:solidFill>
                  <a:latin typeface="+mn-ea"/>
                </a:rPr>
                <a:t>PART TWO</a:t>
              </a:r>
              <a:endParaRPr lang="zh-CN" altLang="en-US" sz="1867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852686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554804"/>
            <a:ext cx="498474" cy="62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857251" y="515095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致谢</a:t>
            </a:r>
          </a:p>
        </p:txBody>
      </p:sp>
      <p:sp>
        <p:nvSpPr>
          <p:cNvPr id="4" name="矩形 3"/>
          <p:cNvSpPr/>
          <p:nvPr/>
        </p:nvSpPr>
        <p:spPr>
          <a:xfrm>
            <a:off x="3595159" y="171096"/>
            <a:ext cx="5276849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6400" b="1" dirty="0">
                <a:solidFill>
                  <a:schemeClr val="bg1"/>
                </a:solidFill>
                <a:latin typeface="+mn-ea"/>
              </a:rPr>
              <a:t>THANKS!</a:t>
            </a:r>
            <a:endParaRPr lang="zh-CN" altLang="en-US" sz="6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6726" y="1404287"/>
            <a:ext cx="11191874" cy="3971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67" kern="0" dirty="0" smtClean="0">
                <a:solidFill>
                  <a:schemeClr val="bg1"/>
                </a:solidFill>
                <a:latin typeface="+mn-ea"/>
              </a:rPr>
              <a:t>    首先</a:t>
            </a:r>
            <a:r>
              <a:rPr lang="zh-CN" altLang="en-US" sz="1867" kern="0" dirty="0">
                <a:solidFill>
                  <a:schemeClr val="bg1"/>
                </a:solidFill>
                <a:latin typeface="+mn-ea"/>
              </a:rPr>
              <a:t>要感谢指导老师蔡前凤副教授愿意给我提供这次宝贵的机会，一开始选题的时候，很多老师都不愿意带更多的学生了，是您给我提供了这个让我成长的机会，特别是在我撰写论文的时候给予了很多论文格式上的指导和帮助，真的特别用心！谢谢您！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867" kern="0" dirty="0">
                <a:solidFill>
                  <a:schemeClr val="bg1"/>
                </a:solidFill>
                <a:latin typeface="+mn-ea"/>
              </a:rPr>
              <a:t>大学四年眨眼即逝，很多人都还迷迷糊糊不知道自己大学四年做了些什么，学到了些什么。我大一的时候确实很迷茫，跟着素未谋面的师兄师姐开始了长达一个月的数学建模的探索，但是我发现这并不是适合我的一个研究课题，在偶然的一次机会，我接触到了前端，炫酷的界面效果，有趣的逻辑问题一步步将我吸引，从此无法自拔。很庆幸我春招找到的工作是我的兴趣爱好，也很感激读书郎教育科技有限公司给我提供了机会和平台，让我在剩余的大学生活能够静下心来好好撰写这份毕业论文</a:t>
            </a:r>
            <a:r>
              <a:rPr lang="zh-CN" altLang="en-US" sz="1867" kern="0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sz="1867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867" dirty="0" smtClean="0">
                <a:solidFill>
                  <a:schemeClr val="bg1"/>
                </a:solidFill>
                <a:latin typeface="+mn-ea"/>
              </a:rPr>
              <a:t>    </a:t>
            </a:r>
            <a:r>
              <a:rPr lang="zh-CN" altLang="en-US" sz="1867" dirty="0">
                <a:solidFill>
                  <a:schemeClr val="bg1"/>
                </a:solidFill>
                <a:latin typeface="+mn-ea"/>
              </a:rPr>
              <a:t>最后，我要向百忙之中抽时间对本文进行审阅，评议和参与本人论文答辩的各位老师表示感谢！</a:t>
            </a:r>
            <a:endParaRPr lang="zh-CN" altLang="en-US" sz="1867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01582" y="5483586"/>
            <a:ext cx="4064000" cy="7080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667" dirty="0">
                <a:solidFill>
                  <a:schemeClr val="bg1"/>
                </a:solidFill>
                <a:latin typeface="+mn-ea"/>
              </a:rPr>
              <a:t>恳请各位老师批评指正！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114618011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454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1" y="1208618"/>
            <a:ext cx="673100" cy="46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1" y="1035051"/>
            <a:ext cx="503767" cy="34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1" y="436034"/>
            <a:ext cx="912284" cy="63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72534"/>
            <a:ext cx="1449917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1" y="5143500"/>
            <a:ext cx="1684867" cy="143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 noChangeAspect="1"/>
          </p:cNvGrpSpPr>
          <p:nvPr/>
        </p:nvGrpSpPr>
        <p:grpSpPr bwMode="auto">
          <a:xfrm>
            <a:off x="2861734" y="2087036"/>
            <a:ext cx="1079500" cy="913008"/>
            <a:chOff x="2202212" y="1702183"/>
            <a:chExt cx="661189" cy="559957"/>
          </a:xfrm>
        </p:grpSpPr>
        <p:grpSp>
          <p:nvGrpSpPr>
            <p:cNvPr id="39976" name="组合 49"/>
            <p:cNvGrpSpPr>
              <a:grpSpLocks/>
            </p:cNvGrpSpPr>
            <p:nvPr/>
          </p:nvGrpSpPr>
          <p:grpSpPr bwMode="auto">
            <a:xfrm>
              <a:off x="2257678" y="1707420"/>
              <a:ext cx="550258" cy="550258"/>
              <a:chOff x="3827533" y="704007"/>
              <a:chExt cx="550258" cy="55025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827815" y="703963"/>
                <a:ext cx="549695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47" name="直接连接符 46"/>
              <p:cNvCxnSpPr>
                <a:stCxn id="29" idx="1"/>
                <a:endCxn id="29" idx="3"/>
              </p:cNvCxnSpPr>
              <p:nvPr/>
            </p:nvCxnSpPr>
            <p:spPr>
              <a:xfrm>
                <a:off x="3827815" y="979176"/>
                <a:ext cx="54969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29" idx="0"/>
                <a:endCxn id="29" idx="2"/>
              </p:cNvCxnSpPr>
              <p:nvPr/>
            </p:nvCxnSpPr>
            <p:spPr>
              <a:xfrm>
                <a:off x="4102662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77" name="文本框 1"/>
            <p:cNvSpPr txBox="1">
              <a:spLocks noChangeArrowheads="1"/>
            </p:cNvSpPr>
            <p:nvPr/>
          </p:nvSpPr>
          <p:spPr bwMode="auto">
            <a:xfrm>
              <a:off x="2202212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>
                  <a:solidFill>
                    <a:schemeClr val="bg1"/>
                  </a:solidFill>
                </a:rPr>
                <a:t>我</a:t>
              </a: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 bwMode="auto">
          <a:xfrm>
            <a:off x="3996268" y="2087036"/>
            <a:ext cx="1081617" cy="913008"/>
            <a:chOff x="3054233" y="1702183"/>
            <a:chExt cx="661189" cy="559957"/>
          </a:xfrm>
        </p:grpSpPr>
        <p:grpSp>
          <p:nvGrpSpPr>
            <p:cNvPr id="39971" name="组合 13"/>
            <p:cNvGrpSpPr>
              <a:grpSpLocks/>
            </p:cNvGrpSpPr>
            <p:nvPr/>
          </p:nvGrpSpPr>
          <p:grpSpPr bwMode="auto">
            <a:xfrm>
              <a:off x="3083065" y="1707420"/>
              <a:ext cx="550258" cy="550258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167" y="703963"/>
                <a:ext cx="551206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167" y="979176"/>
                <a:ext cx="55120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5" idx="0"/>
                <a:endCxn id="15" idx="2"/>
              </p:cNvCxnSpPr>
              <p:nvPr/>
            </p:nvCxnSpPr>
            <p:spPr>
              <a:xfrm>
                <a:off x="4102770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72" name="文本框 41"/>
            <p:cNvSpPr txBox="1">
              <a:spLocks noChangeArrowheads="1"/>
            </p:cNvSpPr>
            <p:nvPr/>
          </p:nvSpPr>
          <p:spPr bwMode="auto">
            <a:xfrm>
              <a:off x="3054233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>
                  <a:solidFill>
                    <a:schemeClr val="bg1"/>
                  </a:solidFill>
                </a:rPr>
                <a:t>的</a:t>
              </a:r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 bwMode="auto">
          <a:xfrm>
            <a:off x="5111751" y="2087036"/>
            <a:ext cx="1079500" cy="913008"/>
            <a:chOff x="3890374" y="1702183"/>
            <a:chExt cx="661189" cy="559957"/>
          </a:xfrm>
        </p:grpSpPr>
        <p:grpSp>
          <p:nvGrpSpPr>
            <p:cNvPr id="39966" name="组合 18"/>
            <p:cNvGrpSpPr>
              <a:grpSpLocks/>
            </p:cNvGrpSpPr>
            <p:nvPr/>
          </p:nvGrpSpPr>
          <p:grpSpPr bwMode="auto">
            <a:xfrm>
              <a:off x="3908452" y="1707420"/>
              <a:ext cx="550258" cy="550258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606" y="703963"/>
                <a:ext cx="549695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22" name="直接连接符 21"/>
              <p:cNvCxnSpPr>
                <a:stCxn id="20" idx="1"/>
                <a:endCxn id="20" idx="3"/>
              </p:cNvCxnSpPr>
              <p:nvPr/>
            </p:nvCxnSpPr>
            <p:spPr>
              <a:xfrm>
                <a:off x="3827606" y="979176"/>
                <a:ext cx="54969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20" idx="0"/>
                <a:endCxn id="20" idx="2"/>
              </p:cNvCxnSpPr>
              <p:nvPr/>
            </p:nvCxnSpPr>
            <p:spPr>
              <a:xfrm>
                <a:off x="4102453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67" name="文本框 42"/>
            <p:cNvSpPr txBox="1">
              <a:spLocks noChangeArrowheads="1"/>
            </p:cNvSpPr>
            <p:nvPr/>
          </p:nvSpPr>
          <p:spPr bwMode="auto">
            <a:xfrm>
              <a:off x="3890374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>
                  <a:solidFill>
                    <a:schemeClr val="bg1"/>
                  </a:solidFill>
                </a:rPr>
                <a:t>论</a:t>
              </a: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 bwMode="auto">
          <a:xfrm>
            <a:off x="6197601" y="2087036"/>
            <a:ext cx="1079500" cy="913008"/>
            <a:chOff x="4705007" y="1702183"/>
            <a:chExt cx="661189" cy="559957"/>
          </a:xfrm>
        </p:grpSpPr>
        <p:grpSp>
          <p:nvGrpSpPr>
            <p:cNvPr id="39961" name="组合 23"/>
            <p:cNvGrpSpPr>
              <a:grpSpLocks/>
            </p:cNvGrpSpPr>
            <p:nvPr/>
          </p:nvGrpSpPr>
          <p:grpSpPr bwMode="auto">
            <a:xfrm>
              <a:off x="4733839" y="1707420"/>
              <a:ext cx="550258" cy="550258"/>
              <a:chOff x="3827533" y="704007"/>
              <a:chExt cx="550258" cy="55025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827223" y="703963"/>
                <a:ext cx="550991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32" name="直接连接符 31"/>
              <p:cNvCxnSpPr>
                <a:stCxn id="26" idx="1"/>
                <a:endCxn id="26" idx="3"/>
              </p:cNvCxnSpPr>
              <p:nvPr/>
            </p:nvCxnSpPr>
            <p:spPr>
              <a:xfrm>
                <a:off x="3827223" y="979176"/>
                <a:ext cx="55099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stCxn id="26" idx="0"/>
                <a:endCxn id="26" idx="2"/>
              </p:cNvCxnSpPr>
              <p:nvPr/>
            </p:nvCxnSpPr>
            <p:spPr>
              <a:xfrm>
                <a:off x="4103367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62" name="文本框 43"/>
            <p:cNvSpPr txBox="1">
              <a:spLocks noChangeArrowheads="1"/>
            </p:cNvSpPr>
            <p:nvPr/>
          </p:nvSpPr>
          <p:spPr bwMode="auto">
            <a:xfrm>
              <a:off x="4705007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>
                  <a:solidFill>
                    <a:schemeClr val="bg1"/>
                  </a:solidFill>
                </a:rPr>
                <a:t>文</a:t>
              </a:r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 bwMode="auto">
          <a:xfrm>
            <a:off x="7298267" y="2087036"/>
            <a:ext cx="1079500" cy="913008"/>
            <a:chOff x="5530394" y="1702183"/>
            <a:chExt cx="661189" cy="559957"/>
          </a:xfrm>
        </p:grpSpPr>
        <p:grpSp>
          <p:nvGrpSpPr>
            <p:cNvPr id="39956" name="组合 33"/>
            <p:cNvGrpSpPr>
              <a:grpSpLocks/>
            </p:cNvGrpSpPr>
            <p:nvPr/>
          </p:nvGrpSpPr>
          <p:grpSpPr bwMode="auto">
            <a:xfrm>
              <a:off x="5559226" y="1707420"/>
              <a:ext cx="550258" cy="550258"/>
              <a:chOff x="3827533" y="704007"/>
              <a:chExt cx="550258" cy="550258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827223" y="703963"/>
                <a:ext cx="550991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36" name="直接连接符 35"/>
              <p:cNvCxnSpPr>
                <a:stCxn id="35" idx="1"/>
                <a:endCxn id="35" idx="3"/>
              </p:cNvCxnSpPr>
              <p:nvPr/>
            </p:nvCxnSpPr>
            <p:spPr>
              <a:xfrm>
                <a:off x="3827223" y="979176"/>
                <a:ext cx="55099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>
                <a:stCxn id="35" idx="0"/>
                <a:endCxn id="35" idx="2"/>
              </p:cNvCxnSpPr>
              <p:nvPr/>
            </p:nvCxnSpPr>
            <p:spPr>
              <a:xfrm>
                <a:off x="4103367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57" name="文本框 44"/>
            <p:cNvSpPr txBox="1">
              <a:spLocks noChangeArrowheads="1"/>
            </p:cNvSpPr>
            <p:nvPr/>
          </p:nvSpPr>
          <p:spPr bwMode="auto">
            <a:xfrm>
              <a:off x="5530394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>
                  <a:solidFill>
                    <a:schemeClr val="bg1"/>
                  </a:solidFill>
                </a:rPr>
                <a:t>答</a:t>
              </a:r>
            </a:p>
          </p:txBody>
        </p:sp>
      </p:grpSp>
      <p:grpSp>
        <p:nvGrpSpPr>
          <p:cNvPr id="8" name="组合 7"/>
          <p:cNvGrpSpPr>
            <a:grpSpLocks noChangeAspect="1"/>
          </p:cNvGrpSpPr>
          <p:nvPr/>
        </p:nvGrpSpPr>
        <p:grpSpPr bwMode="auto">
          <a:xfrm>
            <a:off x="8362951" y="2087036"/>
            <a:ext cx="1081616" cy="913008"/>
            <a:chOff x="6329147" y="1702183"/>
            <a:chExt cx="661189" cy="559957"/>
          </a:xfrm>
        </p:grpSpPr>
        <p:grpSp>
          <p:nvGrpSpPr>
            <p:cNvPr id="39951" name="组合 37"/>
            <p:cNvGrpSpPr>
              <a:grpSpLocks/>
            </p:cNvGrpSpPr>
            <p:nvPr/>
          </p:nvGrpSpPr>
          <p:grpSpPr bwMode="auto">
            <a:xfrm>
              <a:off x="6384613" y="1707420"/>
              <a:ext cx="550258" cy="550258"/>
              <a:chOff x="3827533" y="704007"/>
              <a:chExt cx="550258" cy="550258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3827705" y="703963"/>
                <a:ext cx="549913" cy="55042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67"/>
              </a:p>
            </p:txBody>
          </p:sp>
          <p:cxnSp>
            <p:nvCxnSpPr>
              <p:cNvPr id="40" name="直接连接符 39"/>
              <p:cNvCxnSpPr>
                <a:stCxn id="39" idx="1"/>
                <a:endCxn id="39" idx="3"/>
              </p:cNvCxnSpPr>
              <p:nvPr/>
            </p:nvCxnSpPr>
            <p:spPr>
              <a:xfrm>
                <a:off x="3827705" y="979176"/>
                <a:ext cx="54991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39" idx="0"/>
                <a:endCxn id="39" idx="2"/>
              </p:cNvCxnSpPr>
              <p:nvPr/>
            </p:nvCxnSpPr>
            <p:spPr>
              <a:xfrm>
                <a:off x="4103309" y="703963"/>
                <a:ext cx="0" cy="5504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952" name="文本框 45"/>
            <p:cNvSpPr txBox="1">
              <a:spLocks noChangeArrowheads="1"/>
            </p:cNvSpPr>
            <p:nvPr/>
          </p:nvSpPr>
          <p:spPr bwMode="auto">
            <a:xfrm>
              <a:off x="6329147" y="1702183"/>
              <a:ext cx="661189" cy="55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algn="ctr" eaLnBrk="1" hangingPunct="1"/>
              <a:r>
                <a:rPr lang="zh-CN" altLang="en-US" sz="5333">
                  <a:solidFill>
                    <a:schemeClr val="bg1"/>
                  </a:solidFill>
                </a:rPr>
                <a:t>辩</a:t>
              </a:r>
            </a:p>
          </p:txBody>
        </p:sp>
      </p:grpSp>
      <p:cxnSp>
        <p:nvCxnSpPr>
          <p:cNvPr id="48" name="直接连接符 47"/>
          <p:cNvCxnSpPr/>
          <p:nvPr/>
        </p:nvCxnSpPr>
        <p:spPr>
          <a:xfrm flipV="1">
            <a:off x="2601385" y="3204633"/>
            <a:ext cx="7183967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101600" dist="63500" dir="2700000" algn="tl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>
            <a:spLocks noChangeArrowheads="1"/>
          </p:cNvSpPr>
          <p:nvPr/>
        </p:nvSpPr>
        <p:spPr bwMode="auto">
          <a:xfrm>
            <a:off x="3388784" y="3399367"/>
            <a:ext cx="522181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 algn="ctr" eaLnBrk="1" hangingPunct="1"/>
            <a:r>
              <a:rPr lang="zh-CN" altLang="en-US" sz="3733">
                <a:solidFill>
                  <a:schemeClr val="bg1"/>
                </a:solidFill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660925051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975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7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62317" y="328084"/>
            <a:ext cx="429683" cy="3894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33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990575" indent="-380990">
              <a:defRPr sz="1733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523962" indent="-304792">
              <a:defRPr sz="1733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2133547" indent="-304792">
              <a:defRPr sz="1733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743131" indent="-304792">
              <a:defRPr sz="1733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3352716" indent="-304792" defTabSz="914377" eaLnBrk="0" fontAlgn="base" hangingPunct="0">
              <a:spcBef>
                <a:spcPct val="0"/>
              </a:spcBef>
              <a:spcAft>
                <a:spcPct val="0"/>
              </a:spcAft>
              <a:defRPr sz="1733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3962301" indent="-304792" defTabSz="914377" eaLnBrk="0" fontAlgn="base" hangingPunct="0">
              <a:spcBef>
                <a:spcPct val="0"/>
              </a:spcBef>
              <a:spcAft>
                <a:spcPct val="0"/>
              </a:spcAft>
              <a:defRPr sz="1733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4571886" indent="-304792" defTabSz="914377" eaLnBrk="0" fontAlgn="base" hangingPunct="0">
              <a:spcBef>
                <a:spcPct val="0"/>
              </a:spcBef>
              <a:spcAft>
                <a:spcPct val="0"/>
              </a:spcAft>
              <a:defRPr sz="1733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5181470" indent="-304792" defTabSz="914377" eaLnBrk="0" fontAlgn="base" hangingPunct="0">
              <a:spcBef>
                <a:spcPct val="0"/>
              </a:spcBef>
              <a:spcAft>
                <a:spcPct val="0"/>
              </a:spcAft>
              <a:defRPr sz="1733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fld id="{C48C776B-99DD-4156-B89B-6FCD31F6A9D5}" type="slidenum">
              <a:rPr lang="en-US" altLang="zh-CN" sz="1200">
                <a:solidFill>
                  <a:srgbClr val="898989"/>
                </a:solidFill>
              </a:rPr>
              <a:pPr/>
              <a:t>4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4345518" y="1353888"/>
            <a:ext cx="6936315" cy="1309880"/>
            <a:chOff x="2979323" y="1026214"/>
            <a:chExt cx="4060212" cy="982427"/>
          </a:xfrm>
        </p:grpSpPr>
        <p:sp>
          <p:nvSpPr>
            <p:cNvPr id="29" name="TextBox 28"/>
            <p:cNvSpPr txBox="1"/>
            <p:nvPr/>
          </p:nvSpPr>
          <p:spPr>
            <a:xfrm>
              <a:off x="2979323" y="1026214"/>
              <a:ext cx="1514246" cy="392421"/>
            </a:xfrm>
            <a:prstGeom prst="rect">
              <a:avLst/>
            </a:prstGeom>
            <a:noFill/>
          </p:spPr>
          <p:txBody>
            <a:bodyPr lIns="36000" rIns="36000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需求分析</a:t>
              </a:r>
              <a:endParaRPr lang="en-AU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460" name="TextBox 29"/>
            <p:cNvSpPr txBox="1">
              <a:spLocks noChangeArrowheads="1"/>
            </p:cNvSpPr>
            <p:nvPr/>
          </p:nvSpPr>
          <p:spPr bwMode="auto">
            <a:xfrm>
              <a:off x="2985672" y="1246881"/>
              <a:ext cx="4053863" cy="76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latin typeface="华康少女文字W5(P)" pitchFamily="82" charset="-122"/>
                  <a:ea typeface="Open Sans Light"/>
                  <a:cs typeface="Open Sans Light"/>
                </a:rPr>
                <a:t>在项目代码开始编写之前，首先要进行系统需求分析，制作系统的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华康少女文字W5(P)" pitchFamily="82" charset="-122"/>
                  <a:ea typeface="Open Sans Light"/>
                  <a:cs typeface="Open Sans Light"/>
                </a:rPr>
                <a:t>RP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华康少女文字W5(P)" pitchFamily="82" charset="-122"/>
                  <a:ea typeface="Open Sans Light"/>
                  <a:cs typeface="Open Sans Light"/>
                </a:rPr>
                <a:t>图</a:t>
              </a:r>
              <a:endParaRPr lang="id-ID" altLang="zh-CN" sz="2000" dirty="0">
                <a:solidFill>
                  <a:schemeClr val="bg1"/>
                </a:solidFill>
                <a:latin typeface="华康少女文字W5(P)" pitchFamily="82" charset="-122"/>
                <a:ea typeface="Open Sans Light"/>
                <a:cs typeface="Open Sans Light"/>
              </a:endParaRPr>
            </a:p>
          </p:txBody>
        </p: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4345518" y="2541451"/>
            <a:ext cx="5410200" cy="786098"/>
            <a:chOff x="2982497" y="1018699"/>
            <a:chExt cx="4057038" cy="589585"/>
          </a:xfrm>
        </p:grpSpPr>
        <p:sp>
          <p:nvSpPr>
            <p:cNvPr id="25" name="TextBox 28"/>
            <p:cNvSpPr txBox="1"/>
            <p:nvPr/>
          </p:nvSpPr>
          <p:spPr>
            <a:xfrm>
              <a:off x="2982497" y="1018699"/>
              <a:ext cx="2915097" cy="392423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数据库设计</a:t>
              </a:r>
              <a:endParaRPr lang="en-AU" altLang="zh-CN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450" name="TextBox 29"/>
            <p:cNvSpPr txBox="1">
              <a:spLocks noChangeArrowheads="1"/>
            </p:cNvSpPr>
            <p:nvPr/>
          </p:nvSpPr>
          <p:spPr bwMode="auto">
            <a:xfrm>
              <a:off x="2985672" y="1246880"/>
              <a:ext cx="4053863" cy="361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华康少女文字W5(P)" pitchFamily="82" charset="-122"/>
                </a:rPr>
                <a:t>合理的设计数据表</a:t>
              </a:r>
              <a:endParaRPr lang="id-ID" altLang="zh-CN" sz="2000" dirty="0">
                <a:solidFill>
                  <a:schemeClr val="bg1"/>
                </a:solidFill>
                <a:latin typeface="华康少女文字W5(P)" pitchFamily="82" charset="-122"/>
                <a:ea typeface="Open Sans Light"/>
                <a:cs typeface="Open Sans Light"/>
              </a:endParaRP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4345518" y="3634084"/>
            <a:ext cx="5414433" cy="776080"/>
            <a:chOff x="2979323" y="1026214"/>
            <a:chExt cx="4060212" cy="582070"/>
          </a:xfrm>
        </p:grpSpPr>
        <p:sp>
          <p:nvSpPr>
            <p:cNvPr id="28" name="TextBox 28"/>
            <p:cNvSpPr txBox="1"/>
            <p:nvPr/>
          </p:nvSpPr>
          <p:spPr>
            <a:xfrm>
              <a:off x="2979323" y="1026214"/>
              <a:ext cx="1852859" cy="392422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系统开发</a:t>
              </a:r>
              <a:endParaRPr lang="en-AU" altLang="zh-CN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448" name="TextBox 29"/>
            <p:cNvSpPr txBox="1">
              <a:spLocks noChangeArrowheads="1"/>
            </p:cNvSpPr>
            <p:nvPr/>
          </p:nvSpPr>
          <p:spPr bwMode="auto">
            <a:xfrm>
              <a:off x="2985672" y="1246881"/>
              <a:ext cx="4053863" cy="36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华康少女文字W5(P)" pitchFamily="82" charset="-122"/>
                </a:rPr>
                <a:t>系统的界面实现和完成具体的代码编写</a:t>
              </a:r>
              <a:endParaRPr lang="id-ID" altLang="zh-CN" sz="2000" dirty="0">
                <a:solidFill>
                  <a:schemeClr val="bg1"/>
                </a:solidFill>
                <a:latin typeface="华康少女文字W5(P)" pitchFamily="82" charset="-122"/>
                <a:ea typeface="Open Sans Light"/>
                <a:cs typeface="Open Sans Light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4345518" y="4741334"/>
            <a:ext cx="5414433" cy="848216"/>
            <a:chOff x="2979323" y="1026214"/>
            <a:chExt cx="4060212" cy="636173"/>
          </a:xfrm>
        </p:grpSpPr>
        <p:sp>
          <p:nvSpPr>
            <p:cNvPr id="43" name="TextBox 28"/>
            <p:cNvSpPr txBox="1"/>
            <p:nvPr/>
          </p:nvSpPr>
          <p:spPr>
            <a:xfrm>
              <a:off x="2979323" y="1026214"/>
              <a:ext cx="1514246" cy="392422"/>
            </a:xfrm>
            <a:prstGeom prst="rect">
              <a:avLst/>
            </a:prstGeom>
            <a:noFill/>
          </p:spPr>
          <p:txBody>
            <a:bodyPr lIns="36000" rIns="36000">
              <a:spAutoFit/>
            </a:bodyPr>
            <a:lstStyle/>
            <a:p>
              <a:pPr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latin typeface="+mn-ea"/>
                </a:rPr>
                <a:t>系统</a:t>
              </a: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测试</a:t>
              </a:r>
              <a:endParaRPr lang="en-AU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446" name="TextBox 29"/>
            <p:cNvSpPr txBox="1">
              <a:spLocks noChangeArrowheads="1"/>
            </p:cNvSpPr>
            <p:nvPr/>
          </p:nvSpPr>
          <p:spPr bwMode="auto">
            <a:xfrm>
              <a:off x="2985672" y="1246881"/>
              <a:ext cx="4053863" cy="41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Nexa Light" pitchFamily="50" charset="0"/>
                  <a:ea typeface="华康少女文字W5(P)" pitchFamily="8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latin typeface="华康少女文字W5(P)" pitchFamily="82" charset="-122"/>
                  <a:ea typeface="Open Sans Light"/>
                  <a:cs typeface="Open Sans Light"/>
                </a:rPr>
                <a:t>系统功能实现之后对系统进行全面的功能测试</a:t>
              </a:r>
              <a:endParaRPr lang="id-ID" altLang="zh-CN" sz="2000" dirty="0">
                <a:solidFill>
                  <a:schemeClr val="bg1"/>
                </a:solidFill>
                <a:latin typeface="华康少女文字W5(P)" pitchFamily="82" charset="-122"/>
                <a:ea typeface="Open Sans Light"/>
                <a:cs typeface="Open Sans Light"/>
              </a:endParaRPr>
            </a:p>
          </p:txBody>
        </p:sp>
      </p:grpSp>
      <p:pic>
        <p:nvPicPr>
          <p:cNvPr id="18443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441324"/>
            <a:ext cx="455679" cy="56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671511" y="425601"/>
            <a:ext cx="3545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主要工作</a:t>
            </a: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2466343" y="1425433"/>
            <a:ext cx="1761291" cy="918721"/>
            <a:chOff x="1726132" y="1094478"/>
            <a:chExt cx="1138715" cy="593540"/>
          </a:xfrm>
        </p:grpSpPr>
        <p:sp>
          <p:nvSpPr>
            <p:cNvPr id="31" name="Chevron 36"/>
            <p:cNvSpPr/>
            <p:nvPr/>
          </p:nvSpPr>
          <p:spPr>
            <a:xfrm>
              <a:off x="1726132" y="1094478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100" dirty="0">
                  <a:solidFill>
                    <a:schemeClr val="bg1"/>
                  </a:solidFill>
                  <a:latin typeface="+mn-ea"/>
                </a:rPr>
                <a:t></a:t>
              </a:r>
              <a:endParaRPr lang="en-US" sz="21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3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1" y="1220182"/>
              <a:ext cx="442310" cy="351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2466343" y="3596983"/>
            <a:ext cx="1761291" cy="918721"/>
            <a:chOff x="1726132" y="2785177"/>
            <a:chExt cx="1138715" cy="593540"/>
          </a:xfrm>
        </p:grpSpPr>
        <p:sp>
          <p:nvSpPr>
            <p:cNvPr id="35" name="Chevron 38"/>
            <p:cNvSpPr/>
            <p:nvPr/>
          </p:nvSpPr>
          <p:spPr>
            <a:xfrm>
              <a:off x="1726132" y="2785177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100" dirty="0">
                  <a:solidFill>
                    <a:schemeClr val="bg1"/>
                  </a:solidFill>
                  <a:latin typeface="+mn-ea"/>
                </a:rPr>
                <a:t></a:t>
              </a:r>
              <a:endParaRPr lang="en-US" sz="21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6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1" y="2908577"/>
              <a:ext cx="549575" cy="346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2466343" y="2511208"/>
            <a:ext cx="1761291" cy="918721"/>
            <a:chOff x="1726132" y="1936732"/>
            <a:chExt cx="1138715" cy="593540"/>
          </a:xfrm>
        </p:grpSpPr>
        <p:sp>
          <p:nvSpPr>
            <p:cNvPr id="44" name="Chevron 37"/>
            <p:cNvSpPr/>
            <p:nvPr/>
          </p:nvSpPr>
          <p:spPr>
            <a:xfrm>
              <a:off x="1726132" y="1936732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100" dirty="0">
                  <a:solidFill>
                    <a:schemeClr val="bg1"/>
                  </a:solidFill>
                  <a:latin typeface="+mn-ea"/>
                </a:rPr>
                <a:t></a:t>
              </a:r>
              <a:endParaRPr lang="en-US" sz="21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45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5861" y="2032176"/>
              <a:ext cx="379256" cy="40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2440151" y="4682758"/>
            <a:ext cx="1761291" cy="918721"/>
            <a:chOff x="1726132" y="3623065"/>
            <a:chExt cx="1138715" cy="593540"/>
          </a:xfrm>
        </p:grpSpPr>
        <p:sp>
          <p:nvSpPr>
            <p:cNvPr id="47" name="Chevron 39"/>
            <p:cNvSpPr/>
            <p:nvPr/>
          </p:nvSpPr>
          <p:spPr>
            <a:xfrm>
              <a:off x="1726132" y="3623065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100" dirty="0">
                  <a:solidFill>
                    <a:schemeClr val="bg1"/>
                  </a:solidFill>
                  <a:latin typeface="+mn-ea"/>
                </a:rPr>
                <a:t></a:t>
              </a:r>
              <a:endParaRPr lang="en-US" sz="21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48" name="图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1" y="3661291"/>
              <a:ext cx="409363" cy="53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48385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355602" y="395818"/>
            <a:ext cx="2897156" cy="1008439"/>
            <a:chOff x="184527" y="297451"/>
            <a:chExt cx="1363137" cy="473415"/>
          </a:xfrm>
        </p:grpSpPr>
        <p:pic>
          <p:nvPicPr>
            <p:cNvPr id="25609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39990" y="376617"/>
              <a:ext cx="1007674" cy="274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</a:rPr>
                <a:t>目录页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06544" y="693359"/>
              <a:ext cx="5289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5483680" y="2808818"/>
            <a:ext cx="5797551" cy="1168399"/>
            <a:chOff x="2814367" y="2019402"/>
            <a:chExt cx="4348365" cy="876129"/>
          </a:xfrm>
        </p:grpSpPr>
        <p:sp>
          <p:nvSpPr>
            <p:cNvPr id="20" name="文本框 19"/>
            <p:cNvSpPr txBox="1"/>
            <p:nvPr/>
          </p:nvSpPr>
          <p:spPr>
            <a:xfrm>
              <a:off x="2814367" y="2210909"/>
              <a:ext cx="4348365" cy="6846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5333" dirty="0">
                  <a:solidFill>
                    <a:schemeClr val="bg1"/>
                  </a:solidFill>
                  <a:latin typeface="+mn-ea"/>
                </a:rPr>
                <a:t>相关技术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30312" y="2019402"/>
              <a:ext cx="1659014" cy="2846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867" dirty="0">
                  <a:solidFill>
                    <a:schemeClr val="bg1"/>
                  </a:solidFill>
                  <a:latin typeface="+mn-ea"/>
                </a:rPr>
                <a:t>PART TWO</a:t>
              </a:r>
              <a:endParaRPr lang="zh-CN" altLang="en-US" sz="1867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3390959" y="2768238"/>
            <a:ext cx="1507067" cy="1504949"/>
            <a:chOff x="1928879" y="1944350"/>
            <a:chExt cx="1129689" cy="1129689"/>
          </a:xfrm>
        </p:grpSpPr>
        <p:sp>
          <p:nvSpPr>
            <p:cNvPr id="23" name="椭圆 2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2155768" y="2106415"/>
              <a:ext cx="658457" cy="78967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22472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8" y="566735"/>
            <a:ext cx="532190" cy="66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909261" y="545092"/>
            <a:ext cx="2291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关键技术</a:t>
            </a:r>
          </a:p>
        </p:txBody>
      </p:sp>
      <p:sp>
        <p:nvSpPr>
          <p:cNvPr id="4" name="Freeform 2"/>
          <p:cNvSpPr>
            <a:spLocks/>
          </p:cNvSpPr>
          <p:nvPr/>
        </p:nvSpPr>
        <p:spPr bwMode="auto">
          <a:xfrm>
            <a:off x="1255185" y="2127251"/>
            <a:ext cx="9681633" cy="1490133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1255185" y="3656765"/>
            <a:ext cx="9681633" cy="1490133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1255183" y="1245009"/>
            <a:ext cx="8219016" cy="844983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255184" y="5549900"/>
            <a:ext cx="8219016" cy="916214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8547664" y="2557405"/>
            <a:ext cx="185307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网页设计</a:t>
            </a: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8547664" y="3727077"/>
            <a:ext cx="185307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后台实现</a:t>
            </a:r>
          </a:p>
        </p:txBody>
      </p:sp>
      <p:sp>
        <p:nvSpPr>
          <p:cNvPr id="10" name="Text Box 65"/>
          <p:cNvSpPr txBox="1">
            <a:spLocks noChangeArrowheads="1"/>
          </p:cNvSpPr>
          <p:nvPr/>
        </p:nvSpPr>
        <p:spPr bwMode="auto">
          <a:xfrm>
            <a:off x="1255185" y="1301677"/>
            <a:ext cx="6958915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华康少女文字W5(P)" pitchFamily="82" charset="-122"/>
              </a:rPr>
              <a:t>html</a:t>
            </a:r>
            <a:r>
              <a:rPr lang="zh-CN" altLang="en-US" sz="2800" b="1" dirty="0">
                <a:solidFill>
                  <a:schemeClr val="bg1"/>
                </a:solidFill>
                <a:latin typeface="华康少女文字W5(P)" pitchFamily="82" charset="-122"/>
              </a:rPr>
              <a:t>、</a:t>
            </a:r>
            <a:r>
              <a:rPr lang="en-US" altLang="zh-CN" sz="2800" b="1" noProof="1">
                <a:solidFill>
                  <a:schemeClr val="bg1"/>
                </a:solidFill>
                <a:latin typeface="华康少女文字W5(P)" pitchFamily="82" charset="-122"/>
              </a:rPr>
              <a:t>css</a:t>
            </a:r>
            <a:r>
              <a:rPr lang="zh-CN" altLang="en-US" sz="2800" b="1" dirty="0" smtClean="0">
                <a:solidFill>
                  <a:schemeClr val="bg1"/>
                </a:solidFill>
                <a:latin typeface="华康少女文字W5(P)" pitchFamily="82" charset="-122"/>
              </a:rPr>
              <a:t>和</a:t>
            </a:r>
            <a:r>
              <a:rPr lang="en-US" altLang="zh-CN" sz="2800" b="1" dirty="0" smtClean="0">
                <a:solidFill>
                  <a:schemeClr val="bg1"/>
                </a:solidFill>
                <a:latin typeface="华康少女文字W5(P)" pitchFamily="82" charset="-122"/>
              </a:rPr>
              <a:t>jQuery</a:t>
            </a: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界面</a:t>
            </a:r>
            <a:r>
              <a:rPr lang="zh-CN" altLang="en-US" sz="2000" dirty="0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的整体设计就由这三种技术完成。</a:t>
            </a:r>
            <a:r>
              <a:rPr lang="en-US" altLang="zh-CN" sz="2000" dirty="0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Html</a:t>
            </a:r>
            <a:r>
              <a:rPr lang="zh-CN" altLang="en-US" sz="2000" dirty="0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（超文本标记语言）构建了网页的框架；而</a:t>
            </a:r>
            <a:r>
              <a:rPr lang="en-US" altLang="zh-CN" sz="2000" noProof="1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css</a:t>
            </a:r>
            <a:r>
              <a:rPr lang="zh-CN" altLang="en-US" sz="2000" dirty="0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完成了界面的样式</a:t>
            </a: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；</a:t>
            </a:r>
            <a:r>
              <a:rPr lang="en-US" altLang="zh-CN" sz="2000" b="1" dirty="0">
                <a:solidFill>
                  <a:schemeClr val="bg1"/>
                </a:solidFill>
                <a:latin typeface="华康少女文字W5(P)" pitchFamily="82" charset="-122"/>
              </a:rPr>
              <a:t>jQuery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则是请求接口，然后将返回的数据通过操作</a:t>
            </a:r>
            <a:r>
              <a:rPr lang="en-US" altLang="zh-CN" sz="2000" dirty="0" smtClean="0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DOM</a:t>
            </a: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  <a:sym typeface="Arial" pitchFamily="34" charset="0"/>
              </a:rPr>
              <a:t>的方式渲染到页面上。</a:t>
            </a:r>
            <a:endParaRPr lang="zh-CN" altLang="en-US" sz="2000" dirty="0">
              <a:solidFill>
                <a:schemeClr val="bg1"/>
              </a:solidFill>
              <a:latin typeface="华康少女文字W5(P)" pitchFamily="82" charset="-122"/>
              <a:sym typeface="Arial" pitchFamily="34" charset="0"/>
            </a:endParaRPr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1255182" y="3895646"/>
            <a:ext cx="6704997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华康少女文字W5(P)" pitchFamily="8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noProof="1" smtClean="0">
                <a:solidFill>
                  <a:schemeClr val="bg1"/>
                </a:solidFill>
                <a:latin typeface="华康少女文字W5(P)" pitchFamily="82" charset="-122"/>
              </a:rPr>
              <a:t>MongoDB</a:t>
            </a:r>
            <a:r>
              <a:rPr lang="zh-CN" altLang="en-US" sz="2800" b="1" dirty="0" smtClean="0">
                <a:solidFill>
                  <a:schemeClr val="bg1"/>
                </a:solidFill>
                <a:latin typeface="华康少女文字W5(P)" pitchFamily="82" charset="-122"/>
              </a:rPr>
              <a:t>和</a:t>
            </a:r>
            <a:r>
              <a:rPr lang="en-US" altLang="zh-CN" sz="2800" b="1" dirty="0">
                <a:solidFill>
                  <a:schemeClr val="bg1"/>
                </a:solidFill>
                <a:latin typeface="华康少女文字W5(P)" pitchFamily="82" charset="-122"/>
              </a:rPr>
              <a:t>Node.js</a:t>
            </a:r>
          </a:p>
          <a:p>
            <a:pPr>
              <a:lnSpc>
                <a:spcPct val="120000"/>
              </a:lnSpc>
            </a:pPr>
            <a:r>
              <a:rPr lang="en-US" altLang="zh-CN" sz="2000" b="1" noProof="1">
                <a:solidFill>
                  <a:schemeClr val="bg1"/>
                </a:solidFill>
                <a:latin typeface="华康少女文字W5(P)" pitchFamily="82" charset="-122"/>
              </a:rPr>
              <a:t>MongoDB</a:t>
            </a: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</a:rPr>
              <a:t>是一个关系数据库，用以储存我们系统所需的数据库，其实跟通俗来讲它是一个基于</a:t>
            </a:r>
            <a:r>
              <a:rPr lang="en-US" altLang="zh-CN" sz="2000" dirty="0" smtClean="0">
                <a:solidFill>
                  <a:schemeClr val="bg1"/>
                </a:solidFill>
                <a:latin typeface="华康少女文字W5(P)" pitchFamily="82" charset="-122"/>
              </a:rPr>
              <a:t>JavaScript</a:t>
            </a: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</a:rPr>
              <a:t>语法的数据库，因为它的结构就是对象。而</a:t>
            </a:r>
            <a:r>
              <a:rPr lang="en-US" altLang="zh-CN" sz="2000" b="1" dirty="0">
                <a:solidFill>
                  <a:schemeClr val="bg1"/>
                </a:solidFill>
                <a:latin typeface="华康少女文字W5(P)" pitchFamily="82" charset="-122"/>
              </a:rPr>
              <a:t>Node.js</a:t>
            </a: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</a:rPr>
              <a:t>跟</a:t>
            </a:r>
            <a:r>
              <a:rPr lang="en-US" altLang="zh-CN" sz="2000" b="1" noProof="1" smtClean="0">
                <a:solidFill>
                  <a:schemeClr val="bg1"/>
                </a:solidFill>
                <a:latin typeface="华康少女文字W5(P)" pitchFamily="82" charset="-122"/>
              </a:rPr>
              <a:t>MongoDB</a:t>
            </a: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</a:rPr>
              <a:t>是黄金搭档，</a:t>
            </a:r>
            <a:r>
              <a:rPr lang="en-US" altLang="zh-CN" sz="2000" b="1" noProof="1" smtClean="0">
                <a:solidFill>
                  <a:schemeClr val="bg1"/>
                </a:solidFill>
                <a:latin typeface="华康少女文字W5(P)" pitchFamily="82" charset="-122"/>
              </a:rPr>
              <a:t>MongoDB</a:t>
            </a: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</a:rPr>
              <a:t>用来储存动态数据的。</a:t>
            </a:r>
            <a:r>
              <a:rPr lang="en-US" altLang="zh-CN" sz="2000" b="1" dirty="0">
                <a:solidFill>
                  <a:schemeClr val="bg1"/>
                </a:solidFill>
                <a:latin typeface="华康少女文字W5(P)" pitchFamily="82" charset="-122"/>
              </a:rPr>
              <a:t> Node.js</a:t>
            </a: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</a:rPr>
              <a:t>是用来实现接口以及操作数据库的。处理的数据会放到</a:t>
            </a:r>
            <a:r>
              <a:rPr lang="en-US" altLang="zh-CN" sz="2000" b="1" noProof="1">
                <a:solidFill>
                  <a:schemeClr val="bg1"/>
                </a:solidFill>
                <a:latin typeface="华康少女文字W5(P)" pitchFamily="82" charset="-122"/>
              </a:rPr>
              <a:t>MongoDB</a:t>
            </a:r>
            <a:r>
              <a:rPr lang="zh-CN" altLang="en-US" sz="2000" dirty="0" smtClean="0">
                <a:solidFill>
                  <a:schemeClr val="bg1"/>
                </a:solidFill>
                <a:latin typeface="华康少女文字W5(P)" pitchFamily="82" charset="-122"/>
              </a:rPr>
              <a:t>数据库。</a:t>
            </a:r>
            <a:endParaRPr lang="zh-CN" altLang="en-US" sz="2000" dirty="0">
              <a:solidFill>
                <a:schemeClr val="bg1"/>
              </a:solidFill>
              <a:latin typeface="华康少女文字W5(P)" pitchFamily="82" charset="-122"/>
              <a:sym typeface="Arial" pitchFamily="34" charset="0"/>
            </a:endParaRPr>
          </a:p>
        </p:txBody>
      </p:sp>
      <p:sp>
        <p:nvSpPr>
          <p:cNvPr id="12" name="Freeform 103"/>
          <p:cNvSpPr>
            <a:spLocks noEditPoints="1" noChangeArrowheads="1"/>
          </p:cNvSpPr>
          <p:nvPr/>
        </p:nvSpPr>
        <p:spPr bwMode="auto">
          <a:xfrm>
            <a:off x="9144454" y="3111403"/>
            <a:ext cx="620184" cy="478367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zh-CN">
              <a:solidFill>
                <a:schemeClr val="bg1"/>
              </a:solidFill>
              <a:latin typeface="+mn-ea"/>
              <a:sym typeface="宋体" pitchFamily="2" charset="-122"/>
            </a:endParaRPr>
          </a:p>
        </p:txBody>
      </p:sp>
      <p:sp>
        <p:nvSpPr>
          <p:cNvPr id="13" name="Freeform 33"/>
          <p:cNvSpPr>
            <a:spLocks noEditPoints="1" noChangeArrowheads="1"/>
          </p:cNvSpPr>
          <p:nvPr/>
        </p:nvSpPr>
        <p:spPr bwMode="auto">
          <a:xfrm>
            <a:off x="9214305" y="4288635"/>
            <a:ext cx="550333" cy="3556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zh-CN">
              <a:solidFill>
                <a:schemeClr val="bg1"/>
              </a:solidFill>
              <a:latin typeface="+mn-ea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30888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7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关键难点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382184" y="1160812"/>
            <a:ext cx="4688416" cy="4861106"/>
            <a:chOff x="839089" y="1033631"/>
            <a:chExt cx="4688114" cy="4859725"/>
          </a:xfrm>
        </p:grpSpPr>
        <p:grpSp>
          <p:nvGrpSpPr>
            <p:cNvPr id="27662" name="组合 4"/>
            <p:cNvGrpSpPr>
              <a:grpSpLocks/>
            </p:cNvGrpSpPr>
            <p:nvPr/>
          </p:nvGrpSpPr>
          <p:grpSpPr bwMode="auto">
            <a:xfrm rot="-297887">
              <a:off x="2315310" y="1033631"/>
              <a:ext cx="1481325" cy="1466538"/>
              <a:chOff x="3131595" y="1164032"/>
              <a:chExt cx="1734258" cy="1716947"/>
            </a:xfrm>
          </p:grpSpPr>
          <p:cxnSp>
            <p:nvCxnSpPr>
              <p:cNvPr id="7" name="直接连接符 6"/>
              <p:cNvCxnSpPr>
                <a:endCxn id="9" idx="3"/>
              </p:cNvCxnSpPr>
              <p:nvPr/>
            </p:nvCxnSpPr>
            <p:spPr>
              <a:xfrm rot="297887" flipV="1">
                <a:off x="3131595" y="2208897"/>
                <a:ext cx="807632" cy="590538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接连接符 7"/>
              <p:cNvCxnSpPr>
                <a:stCxn id="9" idx="5"/>
              </p:cNvCxnSpPr>
              <p:nvPr/>
            </p:nvCxnSpPr>
            <p:spPr>
              <a:xfrm rot="297887">
                <a:off x="4140693" y="2275180"/>
                <a:ext cx="725160" cy="605799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" name="椭圆 8"/>
              <p:cNvSpPr/>
              <p:nvPr/>
            </p:nvSpPr>
            <p:spPr>
              <a:xfrm>
                <a:off x="3920813" y="1164032"/>
                <a:ext cx="289916" cy="126636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anchor="ctr">
                <a:spAutoFit/>
              </a:bodyPr>
              <a:lstStyle/>
              <a:p>
                <a:pPr algn="ctr">
                  <a:defRPr/>
                </a:pPr>
                <a:endParaRPr lang="zh-CN" altLang="en-US" sz="44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9089" y="2463214"/>
              <a:ext cx="4688114" cy="3430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470872" y="2751798"/>
            <a:ext cx="4677832" cy="5730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800" noProof="1" smtClean="0">
                <a:solidFill>
                  <a:schemeClr val="bg1"/>
                </a:solidFill>
                <a:latin typeface="+mn-ea"/>
              </a:rPr>
              <a:t>Ajax</a:t>
            </a:r>
            <a:r>
              <a:rPr lang="zh-CN" altLang="en-US" sz="2800" noProof="1" smtClean="0">
                <a:solidFill>
                  <a:schemeClr val="bg1"/>
                </a:solidFill>
                <a:latin typeface="+mn-ea"/>
              </a:rPr>
              <a:t>异步请求数据</a:t>
            </a:r>
            <a:endParaRPr lang="en-US" altLang="zh-CN" sz="2800" noProof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7044268" y="1367637"/>
            <a:ext cx="3469217" cy="4469828"/>
            <a:chOff x="6502470" y="1212334"/>
            <a:chExt cx="3467440" cy="3788162"/>
          </a:xfrm>
        </p:grpSpPr>
        <p:grpSp>
          <p:nvGrpSpPr>
            <p:cNvPr id="27657" name="组合 12"/>
            <p:cNvGrpSpPr>
              <a:grpSpLocks/>
            </p:cNvGrpSpPr>
            <p:nvPr/>
          </p:nvGrpSpPr>
          <p:grpSpPr bwMode="auto">
            <a:xfrm rot="-297887">
              <a:off x="7514442" y="1212334"/>
              <a:ext cx="1250250" cy="1281669"/>
              <a:chOff x="3104355" y="1023848"/>
              <a:chExt cx="1790367" cy="1835360"/>
            </a:xfrm>
          </p:grpSpPr>
          <p:cxnSp>
            <p:nvCxnSpPr>
              <p:cNvPr id="15" name="直接连接符 14"/>
              <p:cNvCxnSpPr>
                <a:endCxn id="17" idx="3"/>
              </p:cNvCxnSpPr>
              <p:nvPr/>
            </p:nvCxnSpPr>
            <p:spPr>
              <a:xfrm rot="297887" flipV="1">
                <a:off x="3104355" y="2308923"/>
                <a:ext cx="841237" cy="460817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直接连接符 15"/>
              <p:cNvCxnSpPr>
                <a:stCxn id="17" idx="5"/>
              </p:cNvCxnSpPr>
              <p:nvPr/>
            </p:nvCxnSpPr>
            <p:spPr>
              <a:xfrm rot="297887">
                <a:off x="4145223" y="2377747"/>
                <a:ext cx="749499" cy="481461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3921797" y="1023848"/>
                <a:ext cx="287806" cy="154923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anchor="ctr">
                <a:spAutoFit/>
              </a:bodyPr>
              <a:lstStyle/>
              <a:p>
                <a:pPr algn="ctr">
                  <a:defRPr/>
                </a:pPr>
                <a:endParaRPr lang="zh-CN" altLang="en-US" sz="44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02470" y="2464998"/>
              <a:ext cx="3467440" cy="25354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123872" y="3709899"/>
            <a:ext cx="3365121" cy="18928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例子：查找商品功能的实现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解决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方法：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将数据先存储到数据库，跳转页面之后再获取；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+mn-ea"/>
              </a:rPr>
              <a:t>2.Web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本地存储</a:t>
            </a:r>
            <a:r>
              <a:rPr lang="en-US" altLang="zh-CN" dirty="0" err="1" smtClean="0">
                <a:solidFill>
                  <a:schemeClr val="bg1"/>
                </a:solidFill>
                <a:latin typeface="+mn-ea"/>
              </a:rPr>
              <a:t>sessionStroage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70872" y="3782439"/>
            <a:ext cx="4677832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000" noProof="1" smtClean="0">
                <a:solidFill>
                  <a:schemeClr val="bg1"/>
                </a:solidFill>
                <a:latin typeface="+mn-ea"/>
                <a:ea typeface="华康少女文字W5(P)" panose="040F0500000000000000"/>
              </a:rPr>
              <a:t>Ajax</a:t>
            </a:r>
            <a:r>
              <a:rPr lang="zh-CN" altLang="en-US" sz="2000" noProof="1" smtClean="0">
                <a:solidFill>
                  <a:schemeClr val="bg1"/>
                </a:solidFill>
                <a:latin typeface="+mn-ea"/>
                <a:ea typeface="华康少女文字W5(P)" panose="040F0500000000000000"/>
              </a:rPr>
              <a:t>异步请求数据其实很简单，在</a:t>
            </a:r>
            <a:r>
              <a:rPr lang="en-US" altLang="zh-CN" sz="2000" noProof="1" smtClean="0">
                <a:solidFill>
                  <a:schemeClr val="bg1"/>
                </a:solidFill>
                <a:latin typeface="+mn-ea"/>
                <a:ea typeface="华康少女文字W5(P)" panose="040F0500000000000000"/>
              </a:rPr>
              <a:t>jQuery</a:t>
            </a:r>
            <a:r>
              <a:rPr lang="zh-CN" altLang="en-US" sz="2000" noProof="1" smtClean="0">
                <a:solidFill>
                  <a:schemeClr val="bg1"/>
                </a:solidFill>
                <a:latin typeface="+mn-ea"/>
                <a:ea typeface="华康少女文字W5(P)" panose="040F0500000000000000"/>
              </a:rPr>
              <a:t>里面调用</a:t>
            </a:r>
            <a:r>
              <a:rPr lang="en-US" altLang="zh-CN" sz="2000" noProof="1" smtClean="0">
                <a:solidFill>
                  <a:schemeClr val="bg1"/>
                </a:solidFill>
                <a:latin typeface="+mn-ea"/>
                <a:ea typeface="华康少女文字W5(P)" panose="040F0500000000000000"/>
              </a:rPr>
              <a:t>$.ajax()</a:t>
            </a:r>
            <a:r>
              <a:rPr lang="zh-CN" altLang="en-US" sz="2000" noProof="1" smtClean="0">
                <a:solidFill>
                  <a:schemeClr val="bg1"/>
                </a:solidFill>
                <a:latin typeface="+mn-ea"/>
                <a:ea typeface="华康少女文字W5(P)" panose="040F0500000000000000"/>
              </a:rPr>
              <a:t>，比较繁杂的是如何清晰地梳理不同请求的返回时间，正确地编写回调函数的动作。</a:t>
            </a:r>
            <a:endParaRPr lang="en-US" altLang="zh-CN" sz="2000" noProof="1">
              <a:solidFill>
                <a:schemeClr val="bg1"/>
              </a:solidFill>
              <a:latin typeface="+mn-ea"/>
              <a:ea typeface="华康少女文字W5(P)" panose="040F050000000000000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11612" y="3103315"/>
            <a:ext cx="3593796" cy="5724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400" noProof="1">
                <a:solidFill>
                  <a:schemeClr val="bg1"/>
                </a:solidFill>
                <a:latin typeface="+mn-ea"/>
              </a:rPr>
              <a:t>跳转</a:t>
            </a:r>
            <a:r>
              <a:rPr lang="zh-CN" altLang="en-US" sz="2400" noProof="1" smtClean="0">
                <a:solidFill>
                  <a:schemeClr val="bg1"/>
                </a:solidFill>
                <a:latin typeface="+mn-ea"/>
              </a:rPr>
              <a:t>页面之后数据被清除</a:t>
            </a:r>
            <a:endParaRPr lang="en-US" altLang="zh-CN" sz="2400" noProof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808093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2571751" y="2592918"/>
            <a:ext cx="1507067" cy="1504949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9756" y="2227170"/>
              <a:ext cx="750481" cy="614894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416486" y="321513"/>
            <a:ext cx="2897156" cy="1008439"/>
            <a:chOff x="184527" y="297451"/>
            <a:chExt cx="1363137" cy="473415"/>
          </a:xfrm>
        </p:grpSpPr>
        <p:pic>
          <p:nvPicPr>
            <p:cNvPr id="20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527" y="297451"/>
              <a:ext cx="422017" cy="473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文本框 20"/>
            <p:cNvSpPr txBox="1"/>
            <p:nvPr/>
          </p:nvSpPr>
          <p:spPr>
            <a:xfrm>
              <a:off x="539990" y="376617"/>
              <a:ext cx="1007674" cy="274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</a:rPr>
                <a:t>目录页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06544" y="693359"/>
              <a:ext cx="5289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620080" y="2795060"/>
            <a:ext cx="5797551" cy="1168397"/>
            <a:chOff x="2814367" y="2019403"/>
            <a:chExt cx="4348365" cy="876128"/>
          </a:xfrm>
        </p:grpSpPr>
        <p:sp>
          <p:nvSpPr>
            <p:cNvPr id="24" name="文本框 23"/>
            <p:cNvSpPr txBox="1"/>
            <p:nvPr/>
          </p:nvSpPr>
          <p:spPr>
            <a:xfrm>
              <a:off x="2814367" y="2210909"/>
              <a:ext cx="4348365" cy="6846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5333" dirty="0">
                  <a:solidFill>
                    <a:schemeClr val="bg1"/>
                  </a:solidFill>
                  <a:latin typeface="+mn-ea"/>
                </a:rPr>
                <a:t>系统分析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230312" y="2019403"/>
              <a:ext cx="1659014" cy="300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867" dirty="0">
                  <a:solidFill>
                    <a:schemeClr val="bg1"/>
                  </a:solidFill>
                  <a:latin typeface="+mn-ea"/>
                </a:rPr>
                <a:t>PART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THREE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1452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178721" y="2233486"/>
            <a:ext cx="1762618" cy="1678748"/>
            <a:chOff x="1191924" y="1458269"/>
            <a:chExt cx="1322676" cy="1259531"/>
          </a:xfrm>
        </p:grpSpPr>
        <p:sp>
          <p:nvSpPr>
            <p:cNvPr id="21" name="任意多边形 20"/>
            <p:cNvSpPr/>
            <p:nvPr/>
          </p:nvSpPr>
          <p:spPr>
            <a:xfrm>
              <a:off x="1587000" y="1853878"/>
              <a:ext cx="927600" cy="863922"/>
            </a:xfrm>
            <a:custGeom>
              <a:avLst/>
              <a:gdLst>
                <a:gd name="connsiteX0" fmla="*/ 0 w 927100"/>
                <a:gd name="connsiteY0" fmla="*/ 279400 h 863600"/>
                <a:gd name="connsiteX1" fmla="*/ 215900 w 927100"/>
                <a:gd name="connsiteY1" fmla="*/ 0 h 863600"/>
                <a:gd name="connsiteX2" fmla="*/ 927100 w 92710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863600">
                  <a:moveTo>
                    <a:pt x="0" y="279400"/>
                  </a:moveTo>
                  <a:lnTo>
                    <a:pt x="215900" y="0"/>
                  </a:lnTo>
                  <a:lnTo>
                    <a:pt x="927100" y="8636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91924" y="1458269"/>
              <a:ext cx="1293359" cy="3463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600" baseline="-3000" dirty="0">
                  <a:solidFill>
                    <a:schemeClr val="bg1"/>
                  </a:solidFill>
                  <a:latin typeface="+mn-ea"/>
                </a:rPr>
                <a:t>技术可行性</a:t>
              </a: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5477019" y="1859381"/>
            <a:ext cx="2105805" cy="2430071"/>
            <a:chOff x="4293447" y="1149945"/>
            <a:chExt cx="1579968" cy="1823972"/>
          </a:xfrm>
        </p:grpSpPr>
        <p:sp>
          <p:nvSpPr>
            <p:cNvPr id="24" name="任意多边形 23"/>
            <p:cNvSpPr/>
            <p:nvPr/>
          </p:nvSpPr>
          <p:spPr>
            <a:xfrm>
              <a:off x="4755650" y="1557572"/>
              <a:ext cx="1117765" cy="1416345"/>
            </a:xfrm>
            <a:custGeom>
              <a:avLst/>
              <a:gdLst>
                <a:gd name="connsiteX0" fmla="*/ 152400 w 889000"/>
                <a:gd name="connsiteY0" fmla="*/ 1016000 h 1016000"/>
                <a:gd name="connsiteX1" fmla="*/ 0 w 889000"/>
                <a:gd name="connsiteY1" fmla="*/ 0 h 1016000"/>
                <a:gd name="connsiteX2" fmla="*/ 889000 w 889000"/>
                <a:gd name="connsiteY2" fmla="*/ 292100 h 1016000"/>
                <a:gd name="connsiteX0" fmla="*/ 317500 w 1054100"/>
                <a:gd name="connsiteY0" fmla="*/ 1422400 h 1422400"/>
                <a:gd name="connsiteX1" fmla="*/ 0 w 1054100"/>
                <a:gd name="connsiteY1" fmla="*/ 0 h 1422400"/>
                <a:gd name="connsiteX2" fmla="*/ 1054100 w 1054100"/>
                <a:gd name="connsiteY2" fmla="*/ 69850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1422400">
                  <a:moveTo>
                    <a:pt x="317500" y="1422400"/>
                  </a:moveTo>
                  <a:lnTo>
                    <a:pt x="0" y="0"/>
                  </a:lnTo>
                  <a:lnTo>
                    <a:pt x="1054100" y="6985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293447" y="1149945"/>
              <a:ext cx="1485601" cy="392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运营可行性</a:t>
              </a:r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433919" y="2667000"/>
            <a:ext cx="9948336" cy="2353733"/>
          </a:xfrm>
          <a:custGeom>
            <a:avLst/>
            <a:gdLst>
              <a:gd name="connsiteX0" fmla="*/ 0 w 7941502"/>
              <a:gd name="connsiteY0" fmla="*/ 1252603 h 1766170"/>
              <a:gd name="connsiteX1" fmla="*/ 0 w 7941502"/>
              <a:gd name="connsiteY1" fmla="*/ 1252603 h 1766170"/>
              <a:gd name="connsiteX2" fmla="*/ 1077239 w 7941502"/>
              <a:gd name="connsiteY2" fmla="*/ 313151 h 1766170"/>
              <a:gd name="connsiteX3" fmla="*/ 1979113 w 7941502"/>
              <a:gd name="connsiteY3" fmla="*/ 951978 h 1766170"/>
              <a:gd name="connsiteX4" fmla="*/ 2780779 w 7941502"/>
              <a:gd name="connsiteY4" fmla="*/ 162838 h 1766170"/>
              <a:gd name="connsiteX5" fmla="*/ 3306872 w 7941502"/>
              <a:gd name="connsiteY5" fmla="*/ 676405 h 1766170"/>
              <a:gd name="connsiteX6" fmla="*/ 4885151 w 7941502"/>
              <a:gd name="connsiteY6" fmla="*/ 1202498 h 1766170"/>
              <a:gd name="connsiteX7" fmla="*/ 5586609 w 7941502"/>
              <a:gd name="connsiteY7" fmla="*/ 488515 h 1766170"/>
              <a:gd name="connsiteX8" fmla="*/ 6263014 w 7941502"/>
              <a:gd name="connsiteY8" fmla="*/ 300624 h 1766170"/>
              <a:gd name="connsiteX9" fmla="*/ 6601217 w 7941502"/>
              <a:gd name="connsiteY9" fmla="*/ 1766170 h 1766170"/>
              <a:gd name="connsiteX10" fmla="*/ 7177414 w 7941502"/>
              <a:gd name="connsiteY10" fmla="*/ 0 h 1766170"/>
              <a:gd name="connsiteX11" fmla="*/ 7941502 w 7941502"/>
              <a:gd name="connsiteY11" fmla="*/ 701457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1502" h="1766170">
                <a:moveTo>
                  <a:pt x="0" y="1252603"/>
                </a:moveTo>
                <a:lnTo>
                  <a:pt x="0" y="1252603"/>
                </a:lnTo>
                <a:lnTo>
                  <a:pt x="1077239" y="313151"/>
                </a:lnTo>
                <a:lnTo>
                  <a:pt x="1979113" y="951978"/>
                </a:lnTo>
                <a:lnTo>
                  <a:pt x="2780779" y="162838"/>
                </a:lnTo>
                <a:lnTo>
                  <a:pt x="3306872" y="676405"/>
                </a:lnTo>
                <a:lnTo>
                  <a:pt x="4885151" y="1202498"/>
                </a:lnTo>
                <a:lnTo>
                  <a:pt x="5586609" y="488515"/>
                </a:lnTo>
                <a:lnTo>
                  <a:pt x="6263014" y="300624"/>
                </a:lnTo>
                <a:lnTo>
                  <a:pt x="6601217" y="1766170"/>
                </a:lnTo>
                <a:lnTo>
                  <a:pt x="7177414" y="0"/>
                </a:lnTo>
                <a:lnTo>
                  <a:pt x="7941502" y="7014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1" tIns="60945" rIns="121891" bIns="60945" anchor="ctr"/>
          <a:lstStyle/>
          <a:p>
            <a:pPr algn="ctr">
              <a:defRPr/>
            </a:pPr>
            <a:endParaRPr lang="zh-CN" altLang="en-US" sz="1799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3194748" y="2910294"/>
            <a:ext cx="2961727" cy="2749220"/>
            <a:chOff x="2742736" y="2257707"/>
            <a:chExt cx="2223182" cy="2063693"/>
          </a:xfrm>
        </p:grpSpPr>
        <p:sp>
          <p:nvSpPr>
            <p:cNvPr id="28" name="任意多边形 27"/>
            <p:cNvSpPr/>
            <p:nvPr/>
          </p:nvSpPr>
          <p:spPr>
            <a:xfrm>
              <a:off x="3301316" y="2257707"/>
              <a:ext cx="47832" cy="1542365"/>
            </a:xfrm>
            <a:custGeom>
              <a:avLst/>
              <a:gdLst>
                <a:gd name="connsiteX0" fmla="*/ 0 w 0"/>
                <a:gd name="connsiteY0" fmla="*/ 0 h 1193800"/>
                <a:gd name="connsiteX1" fmla="*/ 0 w 0"/>
                <a:gd name="connsiteY1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93800">
                  <a:moveTo>
                    <a:pt x="0" y="0"/>
                  </a:moveTo>
                  <a:lnTo>
                    <a:pt x="0" y="11938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742736" y="3928647"/>
              <a:ext cx="2223182" cy="392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经济可行性</a:t>
              </a: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1388005" y="3025641"/>
            <a:ext cx="1210588" cy="747244"/>
            <a:chOff x="1266729" y="2071701"/>
            <a:chExt cx="906563" cy="561870"/>
          </a:xfrm>
        </p:grpSpPr>
        <p:sp>
          <p:nvSpPr>
            <p:cNvPr id="31" name="椭圆 30"/>
            <p:cNvSpPr/>
            <p:nvPr/>
          </p:nvSpPr>
          <p:spPr>
            <a:xfrm>
              <a:off x="1499737" y="2071701"/>
              <a:ext cx="163265" cy="16234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91392" tIns="45696" rIns="91392" bIns="45696"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66729" y="2332719"/>
              <a:ext cx="906563" cy="3008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n-ea"/>
                </a:rPr>
                <a:t>2018.3.2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3525606" y="2389716"/>
            <a:ext cx="1210588" cy="554567"/>
            <a:chOff x="2979182" y="2064744"/>
            <a:chExt cx="908311" cy="416176"/>
          </a:xfrm>
        </p:grpSpPr>
        <p:sp>
          <p:nvSpPr>
            <p:cNvPr id="37" name="椭圆 36"/>
            <p:cNvSpPr/>
            <p:nvPr/>
          </p:nvSpPr>
          <p:spPr>
            <a:xfrm>
              <a:off x="3222169" y="2317309"/>
              <a:ext cx="163579" cy="163611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91392" tIns="45696" rIns="91392" bIns="45696"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979182" y="2064744"/>
              <a:ext cx="908311" cy="3002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n-ea"/>
                </a:rPr>
                <a:t>2018.3.2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6232087" y="4188254"/>
            <a:ext cx="1338828" cy="637177"/>
            <a:chOff x="5133702" y="3346781"/>
            <a:chExt cx="1005013" cy="476998"/>
          </a:xfrm>
        </p:grpSpPr>
        <p:sp>
          <p:nvSpPr>
            <p:cNvPr id="43" name="椭圆 42"/>
            <p:cNvSpPr/>
            <p:nvPr/>
          </p:nvSpPr>
          <p:spPr>
            <a:xfrm>
              <a:off x="5310072" y="3346781"/>
              <a:ext cx="163657" cy="16320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91392" tIns="45696" rIns="91392" bIns="45696"/>
            <a:lstStyle/>
            <a:p>
              <a:pPr>
                <a:defRPr/>
              </a:pPr>
              <a:endParaRPr lang="zh-CN" altLang="en-US" sz="1467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133702" y="3524252"/>
              <a:ext cx="1005013" cy="2995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n-ea"/>
                </a:rPr>
                <a:t>2018.3.3 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9362363" y="2448302"/>
            <a:ext cx="1458239" cy="400110"/>
            <a:chOff x="7626889" y="2058017"/>
            <a:chExt cx="1094072" cy="299702"/>
          </a:xfrm>
        </p:grpSpPr>
        <p:sp>
          <p:nvSpPr>
            <p:cNvPr id="55" name="椭圆 54"/>
            <p:cNvSpPr/>
            <p:nvPr/>
          </p:nvSpPr>
          <p:spPr>
            <a:xfrm>
              <a:off x="7626889" y="2149975"/>
              <a:ext cx="163572" cy="16330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lIns="91392" tIns="45696" rIns="91392" bIns="45696"/>
            <a:lstStyle/>
            <a:p>
              <a:pPr>
                <a:defRPr/>
              </a:pPr>
              <a:endParaRPr lang="zh-CN" altLang="en-US" sz="1799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812694" y="2058017"/>
              <a:ext cx="908267" cy="299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dirty="0" smtClean="0">
                  <a:solidFill>
                    <a:schemeClr val="bg1"/>
                  </a:solidFill>
                  <a:latin typeface="+mn-ea"/>
                </a:rPr>
                <a:t>2018.3.5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8996032" y="2776931"/>
            <a:ext cx="1620957" cy="2089554"/>
            <a:chOff x="7416713" y="2092528"/>
            <a:chExt cx="1215171" cy="156669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745177" y="2092528"/>
              <a:ext cx="230085" cy="1115676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416713" y="3266924"/>
              <a:ext cx="1215171" cy="392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+mn-ea"/>
                </a:rPr>
                <a:t>需求分析</a:t>
              </a:r>
            </a:p>
          </p:txBody>
        </p:sp>
      </p:grpSp>
      <p:pic>
        <p:nvPicPr>
          <p:cNvPr id="22544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470833"/>
            <a:ext cx="548679" cy="6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文本框 59"/>
          <p:cNvSpPr txBox="1"/>
          <p:nvPr/>
        </p:nvSpPr>
        <p:spPr>
          <a:xfrm>
            <a:off x="751418" y="470833"/>
            <a:ext cx="234738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华康少女文字W5(P)" panose="040F0500000000000000" pitchFamily="82" charset="-122"/>
              </a:rPr>
              <a:t>系统分析</a:t>
            </a:r>
          </a:p>
        </p:txBody>
      </p:sp>
    </p:spTree>
    <p:extLst>
      <p:ext uri="{BB962C8B-B14F-4D97-AF65-F5344CB8AC3E}">
        <p14:creationId xmlns:p14="http://schemas.microsoft.com/office/powerpoint/2010/main" val="329932704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1088</Words>
  <Application>Microsoft Office PowerPoint</Application>
  <PresentationFormat>自定义</PresentationFormat>
  <Paragraphs>190</Paragraphs>
  <Slides>31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ASUS</cp:lastModifiedBy>
  <cp:revision>71</cp:revision>
  <dcterms:created xsi:type="dcterms:W3CDTF">2017-05-17T09:26:57Z</dcterms:created>
  <dcterms:modified xsi:type="dcterms:W3CDTF">2018-05-30T14:14:58Z</dcterms:modified>
</cp:coreProperties>
</file>